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4" r:id="rId7"/>
  </p:sldMasterIdLst>
  <p:notesMasterIdLst>
    <p:notesMasterId r:id="rId51"/>
  </p:notesMasterIdLst>
  <p:handoutMasterIdLst>
    <p:handoutMasterId r:id="rId52"/>
  </p:handoutMasterIdLst>
  <p:sldIdLst>
    <p:sldId id="778" r:id="rId8"/>
    <p:sldId id="780" r:id="rId9"/>
    <p:sldId id="788" r:id="rId10"/>
    <p:sldId id="954" r:id="rId11"/>
    <p:sldId id="783" r:id="rId12"/>
    <p:sldId id="913" r:id="rId13"/>
    <p:sldId id="918" r:id="rId14"/>
    <p:sldId id="919" r:id="rId15"/>
    <p:sldId id="917" r:id="rId16"/>
    <p:sldId id="920" r:id="rId17"/>
    <p:sldId id="926" r:id="rId18"/>
    <p:sldId id="921" r:id="rId19"/>
    <p:sldId id="914" r:id="rId20"/>
    <p:sldId id="916" r:id="rId21"/>
    <p:sldId id="905" r:id="rId22"/>
    <p:sldId id="922" r:id="rId23"/>
    <p:sldId id="904" r:id="rId24"/>
    <p:sldId id="928" r:id="rId25"/>
    <p:sldId id="929" r:id="rId26"/>
    <p:sldId id="930" r:id="rId27"/>
    <p:sldId id="931" r:id="rId28"/>
    <p:sldId id="923" r:id="rId29"/>
    <p:sldId id="893" r:id="rId30"/>
    <p:sldId id="891" r:id="rId31"/>
    <p:sldId id="894" r:id="rId32"/>
    <p:sldId id="933" r:id="rId33"/>
    <p:sldId id="908" r:id="rId34"/>
    <p:sldId id="934" r:id="rId35"/>
    <p:sldId id="906" r:id="rId36"/>
    <p:sldId id="936" r:id="rId37"/>
    <p:sldId id="935" r:id="rId38"/>
    <p:sldId id="924" r:id="rId39"/>
    <p:sldId id="942" r:id="rId40"/>
    <p:sldId id="944" r:id="rId41"/>
    <p:sldId id="938" r:id="rId42"/>
    <p:sldId id="943" r:id="rId43"/>
    <p:sldId id="941" r:id="rId44"/>
    <p:sldId id="925" r:id="rId45"/>
    <p:sldId id="955" r:id="rId46"/>
    <p:sldId id="956" r:id="rId47"/>
    <p:sldId id="957" r:id="rId48"/>
    <p:sldId id="958" r:id="rId49"/>
    <p:sldId id="959" r:id="rId5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86457" autoAdjust="0"/>
  </p:normalViewPr>
  <p:slideViewPr>
    <p:cSldViewPr snapToGrid="0">
      <p:cViewPr varScale="1">
        <p:scale>
          <a:sx n="80" d="100"/>
          <a:sy n="80" d="100"/>
        </p:scale>
        <p:origin x="600" y="7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558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4-10-01T15:03:50.661" idx="1">
    <p:pos x="7012" y="911"/>
    <p:text>I think we shouldn't concentrate on this topic here. Slide 10 already says that it is a commercial product. Lets focus on what actually Xamarin is here.</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4-10-01T15:10:13.783" idx="2">
    <p:pos x="6912" y="148"/>
    <p:text>It would be helpful to add few comments on how to make the android emulator faster.
- Install the Intel HAX module
- Disable Hyper-V to make the emulator faster or have a boot option that will boot into Windows without Hyper-V (http://serena-yeoh.blogspot.com/2014/02/boost-performance-of-android-emulator.html)
- Also have the option to install 3rd party emulators like Genymotion</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11/14/2014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11/14/2014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11/14/2014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C40D553-C046-4F19-92B4-3645428110C2}" type="datetime1">
              <a:rPr lang="en-US" smtClean="0"/>
              <a:t>11/14/2014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8502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D74FDF0-D6CC-4F2E-9835-4D446E7809F9}" type="datetime1">
              <a:rPr lang="en-US" smtClean="0"/>
              <a:t>11/14/2014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04127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D74FDF0-D6CC-4F2E-9835-4D446E7809F9}" type="datetime1">
              <a:rPr lang="en-US" smtClean="0"/>
              <a:t>11/14/2014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69263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11/14/2014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695166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12.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5490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70" y="440492"/>
            <a:ext cx="2870723" cy="1318654"/>
          </a:xfrm>
          <a:prstGeom prst="rect">
            <a:avLst/>
          </a:prstGeom>
        </p:spPr>
      </p:pic>
    </p:spTree>
    <p:extLst>
      <p:ext uri="{BB962C8B-B14F-4D97-AF65-F5344CB8AC3E}">
        <p14:creationId xmlns:p14="http://schemas.microsoft.com/office/powerpoint/2010/main" val="318591943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2"/>
            <a:ext cx="5901482" cy="206206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186497078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5" y="3877272"/>
            <a:ext cx="6271784"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4" y="2075840"/>
            <a:ext cx="8065659"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98270303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4"/>
            <a:ext cx="8065661" cy="1792326"/>
          </a:xfrm>
          <a:noFill/>
        </p:spPr>
        <p:txBody>
          <a:bodyPr lIns="146304" tIns="109728" rIns="146304" bIns="109728">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7" y="6061767"/>
            <a:ext cx="1522007" cy="326167"/>
          </a:xfrm>
          <a:prstGeom prst="rect">
            <a:avLst/>
          </a:prstGeom>
        </p:spPr>
      </p:pic>
    </p:spTree>
    <p:extLst>
      <p:ext uri="{BB962C8B-B14F-4D97-AF65-F5344CB8AC3E}">
        <p14:creationId xmlns:p14="http://schemas.microsoft.com/office/powerpoint/2010/main" val="133353472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8056153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97495908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6793561"/>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1514198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0090134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3264721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203631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gradFill>
                  <a:gsLst>
                    <a:gs pos="2920">
                      <a:schemeClr val="tx1"/>
                    </a:gs>
                    <a:gs pos="100000">
                      <a:schemeClr val="tx1"/>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850552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573878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4161886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630717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90298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085915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106694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8482107"/>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2"/>
            <a:ext cx="11652805"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257582251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60848137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74613950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0"/>
            <a:ext cx="9858104" cy="899665"/>
          </a:xfrm>
        </p:spPr>
        <p:txBody>
          <a:bodyPr/>
          <a:lstStyle>
            <a:lvl1pPr marL="228629" indent="-228629">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4645130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2084174"/>
            <a:ext cx="9858104" cy="899665"/>
          </a:xfrm>
        </p:spPr>
        <p:txBody>
          <a:bodyPr/>
          <a:lstStyle>
            <a:lvl1pPr marL="276842" indent="-276842">
              <a:tabLst>
                <a:tab pos="276842"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4"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28724816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p:txBody>
      </p:sp>
      <p:sp>
        <p:nvSpPr>
          <p:cNvPr id="4" name="Title 1"/>
          <p:cNvSpPr>
            <a:spLocks noGrp="1"/>
          </p:cNvSpPr>
          <p:nvPr>
            <p:ph type="title"/>
          </p:nvPr>
        </p:nvSpPr>
        <p:spPr>
          <a:xfrm>
            <a:off x="276950" y="1187622"/>
            <a:ext cx="11652805" cy="899665"/>
          </a:xfrm>
        </p:spPr>
        <p:txBody>
          <a:bodyPr/>
          <a:lstStyle>
            <a:lvl1pPr>
              <a:defRPr sz="705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9544063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57685000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5" y="2"/>
            <a:ext cx="6049293" cy="6857999"/>
          </a:xfrm>
          <a:prstGeom prst="rect">
            <a:avLst/>
          </a:prstGeom>
        </p:spPr>
      </p:pic>
    </p:spTree>
    <p:extLst>
      <p:ext uri="{BB962C8B-B14F-4D97-AF65-F5344CB8AC3E}">
        <p14:creationId xmlns:p14="http://schemas.microsoft.com/office/powerpoint/2010/main" val="207381157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622344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662009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25034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28330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987257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034660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176462517"/>
      </p:ext>
    </p:extLst>
  </p:cSld>
  <p:clrMapOvr>
    <a:masterClrMapping/>
  </p:clrMapOvr>
  <p:transition>
    <p:fade/>
  </p:transition>
  <p:timing>
    <p:tnLst>
      <p:par>
        <p:cTn id="1" dur="indefinite" restart="never" nodeType="tmRoot"/>
      </p:par>
    </p:tnLst>
  </p:timing>
  <p:hf hdr="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102170985"/>
      </p:ext>
    </p:extLst>
  </p:cSld>
  <p:clrMapOvr>
    <a:masterClrMapping/>
  </p:clrMapOvr>
  <p:transition>
    <p:fade/>
  </p:transition>
  <p:timing>
    <p:tnLst>
      <p:par>
        <p:cTn id="1" dur="indefinite" restart="never" nodeType="tmRoot"/>
      </p:par>
    </p:tnLst>
  </p:timing>
  <p:hf hdr="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49608584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3230922490"/>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02629248"/>
      </p:ext>
    </p:extLst>
  </p:cSld>
  <p:clrMapOvr>
    <a:masterClrMapping/>
  </p:clrMapOvr>
  <p:transition>
    <p:fade/>
  </p:transition>
  <p:timing>
    <p:tnLst>
      <p:par>
        <p:cTn id="1" dur="indefinite" restart="never" nodeType="tmRoot"/>
      </p:par>
    </p:tnLst>
  </p:timing>
  <p:hf hdr="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533915"/>
      </p:ext>
    </p:extLst>
  </p:cSld>
  <p:clrMapOvr>
    <a:masterClrMapping/>
  </p:clrMapOvr>
  <p:transition>
    <p:fade/>
  </p:transition>
  <p:timing>
    <p:tnLst>
      <p:par>
        <p:cTn id="1" dur="indefinite" restart="never" nodeType="tmRoot"/>
      </p:par>
    </p:tnLst>
  </p:timing>
  <p:hf hdr="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51855365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5475569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1" y="289512"/>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a:prstGeom prst="rect">
            <a:avLst/>
          </a:prstGeom>
        </p:spPr>
        <p:txBody>
          <a:bodyPr/>
          <a:lstStyle>
            <a:lvl1pPr marL="0" indent="0">
              <a:buNone/>
              <a:defRPr>
                <a:gradFill>
                  <a:gsLst>
                    <a:gs pos="2920">
                      <a:schemeClr val="tx2"/>
                    </a:gs>
                    <a:gs pos="39000">
                      <a:schemeClr val="tx2"/>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4903249"/>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89073245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5550269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87717549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64352696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93440052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theme" Target="../theme/theme3.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image" Target="../media/image4.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theme" Target="../theme/theme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6" r:id="rId22"/>
    <p:sldLayoutId id="2147484148" r:id="rId23"/>
    <p:sldLayoutId id="2147484149" r:id="rId2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720189528"/>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2195418376"/>
      </p:ext>
    </p:extLst>
  </p:cSld>
  <p:clrMap bg1="lt1" tx1="dk1" bg2="lt2" tx2="dk2" accent1="accent1" accent2="accent2" accent3="accent3" accent4="accent4" accent5="accent5" accent6="accent6" hlink="hlink" folHlink="folHlink"/>
  <p:sldLayoutIdLst>
    <p:sldLayoutId id="2147484185" r:id="rId1"/>
    <p:sldLayoutId id="2147484186" r:id="rId2"/>
    <p:sldLayoutId id="2147484187" r:id="rId3"/>
    <p:sldLayoutId id="2147484188" r:id="rId4"/>
    <p:sldLayoutId id="2147484189" r:id="rId5"/>
    <p:sldLayoutId id="2147484190" r:id="rId6"/>
    <p:sldLayoutId id="2147484191" r:id="rId7"/>
    <p:sldLayoutId id="2147484192" r:id="rId8"/>
    <p:sldLayoutId id="2147484193" r:id="rId9"/>
    <p:sldLayoutId id="2147484194" r:id="rId10"/>
    <p:sldLayoutId id="2147484195" r:id="rId11"/>
    <p:sldLayoutId id="2147484196" r:id="rId12"/>
    <p:sldLayoutId id="2147484197" r:id="rId13"/>
    <p:sldLayoutId id="2147484198" r:id="rId14"/>
  </p:sldLayoutIdLst>
  <p:transition>
    <p:fade/>
  </p:transition>
  <p:timing>
    <p:tnLst>
      <p:par>
        <p:cTn id="1" dur="indefinite" restart="never" nodeType="tmRoot"/>
      </p:par>
    </p:tnLst>
  </p:timing>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hyperlink" Target="http://developer.android.com/about/dashboards/index.html" TargetMode="External"/><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7.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7.xml"/><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summit.office.com" TargetMode="External"/><Relationship Id="rId1" Type="http://schemas.openxmlformats.org/officeDocument/2006/relationships/slideLayout" Target="../slideLayouts/slideLayout47.xml"/><Relationship Id="rId5" Type="http://schemas.openxmlformats.org/officeDocument/2006/relationships/image" Target="../media/image68.jp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image" Target="../media/image30.png"/><Relationship Id="rId3" Type="http://schemas.openxmlformats.org/officeDocument/2006/relationships/image" Target="../media/image17.emf"/><Relationship Id="rId7" Type="http://schemas.openxmlformats.org/officeDocument/2006/relationships/image" Target="../media/image21.png"/><Relationship Id="rId12" Type="http://schemas.openxmlformats.org/officeDocument/2006/relationships/image" Target="../media/image25.png"/><Relationship Id="rId17" Type="http://schemas.microsoft.com/office/2007/relationships/hdphoto" Target="../media/hdphoto2.wdp"/><Relationship Id="rId2" Type="http://schemas.openxmlformats.org/officeDocument/2006/relationships/image" Target="../media/image16.png"/><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emf"/><Relationship Id="rId15" Type="http://schemas.openxmlformats.org/officeDocument/2006/relationships/image" Target="../media/image28.png"/><Relationship Id="rId10" Type="http://schemas.microsoft.com/office/2007/relationships/hdphoto" Target="../media/hdphoto1.wdp"/><Relationship Id="rId19" Type="http://schemas.openxmlformats.org/officeDocument/2006/relationships/image" Target="../media/image31.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openxmlformats.org/officeDocument/2006/relationships/hyperlink" Target="aka.ms/OfficeDevPnP" TargetMode="External"/><Relationship Id="rId2" Type="http://schemas.openxmlformats.org/officeDocument/2006/relationships/image" Target="../media/image69.png"/><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3" Type="http://schemas.openxmlformats.org/officeDocument/2006/relationships/hyperlink" Target="http://www.office.com/roadmap" TargetMode="External"/><Relationship Id="rId2" Type="http://schemas.openxmlformats.org/officeDocument/2006/relationships/image" Target="../media/image70.png"/><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aka.ms/OfficeDevFeedback" TargetMode="External"/><Relationship Id="rId1" Type="http://schemas.openxmlformats.org/officeDocument/2006/relationships/slideLayout" Target="../slideLayouts/slideLayout47.xml"/><Relationship Id="rId6" Type="http://schemas.openxmlformats.org/officeDocument/2006/relationships/image" Target="../media/image74.png"/><Relationship Id="rId5" Type="http://schemas.openxmlformats.org/officeDocument/2006/relationships/image" Target="../media/image73.emf"/><Relationship Id="rId4" Type="http://schemas.openxmlformats.org/officeDocument/2006/relationships/image" Target="../media/image7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on Android Architecture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
        <p:nvSpPr>
          <p:cNvPr id="5" name="Rounded Rectangle 4"/>
          <p:cNvSpPr/>
          <p:nvPr/>
        </p:nvSpPr>
        <p:spPr bwMode="auto">
          <a:xfrm>
            <a:off x="1557375" y="1875960"/>
            <a:ext cx="3215041" cy="776555"/>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App</a:t>
            </a:r>
          </a:p>
        </p:txBody>
      </p:sp>
      <p:sp>
        <p:nvSpPr>
          <p:cNvPr id="6" name="Rounded Rectangle 5"/>
          <p:cNvSpPr/>
          <p:nvPr/>
        </p:nvSpPr>
        <p:spPr bwMode="auto">
          <a:xfrm>
            <a:off x="1557375" y="2812727"/>
            <a:ext cx="1571494" cy="776555"/>
          </a:xfrm>
          <a:prstGeom prst="roundRect">
            <a:avLst/>
          </a:prstGeom>
          <a:solidFill>
            <a:schemeClr val="accent6">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.NET APIs</a:t>
            </a:r>
          </a:p>
        </p:txBody>
      </p:sp>
      <p:sp>
        <p:nvSpPr>
          <p:cNvPr id="7" name="Rounded Rectangle 6"/>
          <p:cNvSpPr/>
          <p:nvPr/>
        </p:nvSpPr>
        <p:spPr bwMode="auto">
          <a:xfrm>
            <a:off x="3212895" y="2812727"/>
            <a:ext cx="1571494" cy="776555"/>
          </a:xfrm>
          <a:prstGeom prst="roundRect">
            <a:avLst/>
          </a:prstGeom>
          <a:solidFill>
            <a:schemeClr val="accent2">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Android</a:t>
            </a:r>
          </a:p>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Bindings</a:t>
            </a:r>
          </a:p>
        </p:txBody>
      </p:sp>
      <p:sp>
        <p:nvSpPr>
          <p:cNvPr id="8" name="Rounded Rectangle 7"/>
          <p:cNvSpPr/>
          <p:nvPr/>
        </p:nvSpPr>
        <p:spPr bwMode="auto">
          <a:xfrm>
            <a:off x="1571989" y="3756948"/>
            <a:ext cx="3215041" cy="776555"/>
          </a:xfrm>
          <a:prstGeom prst="roundRect">
            <a:avLst/>
          </a:prstGeom>
          <a:solidFill>
            <a:srgbClr val="0042AC"/>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Mono Runtime</a:t>
            </a:r>
          </a:p>
        </p:txBody>
      </p:sp>
      <p:sp>
        <p:nvSpPr>
          <p:cNvPr id="9" name="Rounded Rectangle 8"/>
          <p:cNvSpPr/>
          <p:nvPr/>
        </p:nvSpPr>
        <p:spPr bwMode="auto">
          <a:xfrm>
            <a:off x="1574077" y="4723538"/>
            <a:ext cx="8293034" cy="776555"/>
          </a:xfrm>
          <a:prstGeom prst="roundRect">
            <a:avLst/>
          </a:prstGeom>
          <a:solidFill>
            <a:schemeClr val="accent2">
              <a:lumMod val="5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Android Kernel</a:t>
            </a:r>
          </a:p>
        </p:txBody>
      </p:sp>
      <p:sp>
        <p:nvSpPr>
          <p:cNvPr id="10" name="Rounded Rectangle 9"/>
          <p:cNvSpPr/>
          <p:nvPr/>
        </p:nvSpPr>
        <p:spPr bwMode="auto">
          <a:xfrm>
            <a:off x="6640097" y="2834943"/>
            <a:ext cx="1571494" cy="776555"/>
          </a:xfrm>
          <a:prstGeom prst="roundRect">
            <a:avLst/>
          </a:prstGeom>
          <a:solidFill>
            <a:schemeClr val="accent2">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a</a:t>
            </a:r>
            <a:r>
              <a:rPr lang="en-US" sz="2200" dirty="0" smtClean="0">
                <a:gradFill>
                  <a:gsLst>
                    <a:gs pos="0">
                      <a:srgbClr val="FFFFFF"/>
                    </a:gs>
                    <a:gs pos="100000">
                      <a:srgbClr val="FFFFFF"/>
                    </a:gs>
                  </a:gsLst>
                  <a:lin ang="5400000" scaled="0"/>
                </a:gradFill>
                <a:ea typeface="Segoe UI" pitchFamily="34" charset="0"/>
                <a:cs typeface="Segoe UI" pitchFamily="34" charset="0"/>
              </a:rPr>
              <a:t>ndroid.*</a:t>
            </a:r>
          </a:p>
        </p:txBody>
      </p:sp>
      <p:sp>
        <p:nvSpPr>
          <p:cNvPr id="11" name="Rounded Rectangle 10"/>
          <p:cNvSpPr/>
          <p:nvPr/>
        </p:nvSpPr>
        <p:spPr bwMode="auto">
          <a:xfrm>
            <a:off x="8295617" y="2834943"/>
            <a:ext cx="1571494" cy="776555"/>
          </a:xfrm>
          <a:prstGeom prst="roundRect">
            <a:avLst/>
          </a:prstGeom>
          <a:solidFill>
            <a:schemeClr val="accent2">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j</a:t>
            </a:r>
            <a:r>
              <a:rPr lang="en-US" sz="2200" dirty="0" smtClean="0">
                <a:gradFill>
                  <a:gsLst>
                    <a:gs pos="0">
                      <a:srgbClr val="FFFFFF"/>
                    </a:gs>
                    <a:gs pos="100000">
                      <a:srgbClr val="FFFFFF"/>
                    </a:gs>
                  </a:gsLst>
                  <a:lin ang="5400000" scaled="0"/>
                </a:gradFill>
                <a:ea typeface="Segoe UI" pitchFamily="34" charset="0"/>
                <a:cs typeface="Segoe UI" pitchFamily="34" charset="0"/>
              </a:rPr>
              <a:t>ava.*</a:t>
            </a:r>
          </a:p>
        </p:txBody>
      </p:sp>
      <p:sp>
        <p:nvSpPr>
          <p:cNvPr id="12" name="Rounded Rectangle 11"/>
          <p:cNvSpPr/>
          <p:nvPr/>
        </p:nvSpPr>
        <p:spPr bwMode="auto">
          <a:xfrm>
            <a:off x="6654711" y="3779164"/>
            <a:ext cx="3215041" cy="776555"/>
          </a:xfrm>
          <a:prstGeom prst="roundRect">
            <a:avLst/>
          </a:prstGeom>
          <a:solidFill>
            <a:schemeClr val="accent3">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err="1" smtClean="0">
                <a:gradFill>
                  <a:gsLst>
                    <a:gs pos="0">
                      <a:srgbClr val="FFFFFF"/>
                    </a:gs>
                    <a:gs pos="100000">
                      <a:srgbClr val="FFFFFF"/>
                    </a:gs>
                  </a:gsLst>
                  <a:lin ang="5400000" scaled="0"/>
                </a:gradFill>
                <a:ea typeface="Segoe UI" pitchFamily="34" charset="0"/>
                <a:cs typeface="Segoe UI" pitchFamily="34" charset="0"/>
              </a:rPr>
              <a:t>Dalvik</a:t>
            </a:r>
            <a:r>
              <a:rPr lang="en-US" sz="2200" dirty="0" smtClean="0">
                <a:gradFill>
                  <a:gsLst>
                    <a:gs pos="0">
                      <a:srgbClr val="FFFFFF"/>
                    </a:gs>
                    <a:gs pos="100000">
                      <a:srgbClr val="FFFFFF"/>
                    </a:gs>
                  </a:gsLst>
                  <a:lin ang="5400000" scaled="0"/>
                </a:gradFill>
                <a:ea typeface="Segoe UI" pitchFamily="34" charset="0"/>
                <a:cs typeface="Segoe UI" pitchFamily="34" charset="0"/>
              </a:rPr>
              <a:t> Runtime</a:t>
            </a:r>
          </a:p>
        </p:txBody>
      </p:sp>
      <p:sp>
        <p:nvSpPr>
          <p:cNvPr id="13" name="Right Arrow 12"/>
          <p:cNvSpPr/>
          <p:nvPr/>
        </p:nvSpPr>
        <p:spPr bwMode="auto">
          <a:xfrm>
            <a:off x="5109281" y="2812727"/>
            <a:ext cx="1304045" cy="820681"/>
          </a:xfrm>
          <a:prstGeom prst="rightArrow">
            <a:avLst>
              <a:gd name="adj1" fmla="val 55306"/>
              <a:gd name="adj2" fmla="val 64593"/>
            </a:avLst>
          </a:prstGeom>
          <a:solidFill>
            <a:srgbClr val="FFC000"/>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solidFill>
                  <a:schemeClr val="tx1"/>
                </a:solidFill>
                <a:ea typeface="Segoe UI" pitchFamily="34" charset="0"/>
                <a:cs typeface="Segoe UI" pitchFamily="34" charset="0"/>
              </a:rPr>
              <a:t>MCW</a:t>
            </a:r>
          </a:p>
        </p:txBody>
      </p:sp>
      <p:sp>
        <p:nvSpPr>
          <p:cNvPr id="14" name="Right Arrow 13"/>
          <p:cNvSpPr/>
          <p:nvPr/>
        </p:nvSpPr>
        <p:spPr bwMode="auto">
          <a:xfrm flipH="1">
            <a:off x="5011160" y="3734884"/>
            <a:ext cx="1304045" cy="820681"/>
          </a:xfrm>
          <a:prstGeom prst="rightArrow">
            <a:avLst>
              <a:gd name="adj1" fmla="val 55306"/>
              <a:gd name="adj2" fmla="val 64593"/>
            </a:avLst>
          </a:prstGeom>
          <a:solidFill>
            <a:srgbClr val="FFC000"/>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a:solidFill>
                  <a:schemeClr val="tx1"/>
                </a:solidFill>
                <a:ea typeface="Segoe UI" pitchFamily="34" charset="0"/>
                <a:cs typeface="Segoe UI" pitchFamily="34" charset="0"/>
              </a:rPr>
              <a:t>A</a:t>
            </a:r>
            <a:r>
              <a:rPr lang="en-US" dirty="0" smtClean="0">
                <a:solidFill>
                  <a:schemeClr val="tx1"/>
                </a:solidFill>
                <a:ea typeface="Segoe UI" pitchFamily="34" charset="0"/>
                <a:cs typeface="Segoe UI" pitchFamily="34" charset="0"/>
              </a:rPr>
              <a:t>CW</a:t>
            </a:r>
          </a:p>
        </p:txBody>
      </p:sp>
    </p:spTree>
    <p:extLst>
      <p:ext uri="{BB962C8B-B14F-4D97-AF65-F5344CB8AC3E}">
        <p14:creationId xmlns:p14="http://schemas.microsoft.com/office/powerpoint/2010/main" val="198039838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7720" y="934299"/>
            <a:ext cx="11042945" cy="5303663"/>
          </a:xfrm>
          <a:prstGeom prst="rect">
            <a:avLst/>
          </a:prstGeom>
        </p:spPr>
      </p:pic>
      <p:sp>
        <p:nvSpPr>
          <p:cNvPr id="3" name="TextBox 2"/>
          <p:cNvSpPr txBox="1"/>
          <p:nvPr/>
        </p:nvSpPr>
        <p:spPr>
          <a:xfrm>
            <a:off x="287720" y="313152"/>
            <a:ext cx="11638058" cy="369332"/>
          </a:xfrm>
          <a:prstGeom prst="rect">
            <a:avLst/>
          </a:prstGeom>
          <a:noFill/>
        </p:spPr>
        <p:txBody>
          <a:bodyPr wrap="none" lIns="0" tIns="0" rIns="0" bIns="0" rtlCol="0">
            <a:spAutoFit/>
          </a:bodyPr>
          <a:lstStyle/>
          <a:p>
            <a:r>
              <a:rPr lang="en-US" sz="2400" spc="-70" dirty="0" smtClean="0">
                <a:gradFill>
                  <a:gsLst>
                    <a:gs pos="2917">
                      <a:schemeClr val="bg2"/>
                    </a:gs>
                    <a:gs pos="95000">
                      <a:schemeClr val="bg2"/>
                    </a:gs>
                  </a:gsLst>
                  <a:lin ang="5400000" scaled="0"/>
                </a:gradFill>
              </a:rPr>
              <a:t>Android usage statistics </a:t>
            </a:r>
            <a:r>
              <a:rPr lang="en-US" sz="2400" spc="-70" dirty="0">
                <a:gradFill>
                  <a:gsLst>
                    <a:gs pos="2917">
                      <a:schemeClr val="bg2"/>
                    </a:gs>
                    <a:gs pos="95000">
                      <a:schemeClr val="bg2"/>
                    </a:gs>
                  </a:gsLst>
                  <a:lin ang="5400000" scaled="0"/>
                </a:gradFill>
              </a:rPr>
              <a:t>from </a:t>
            </a:r>
            <a:r>
              <a:rPr lang="en-US" sz="2400" spc="-70" dirty="0">
                <a:gradFill>
                  <a:gsLst>
                    <a:gs pos="2917">
                      <a:schemeClr val="bg2"/>
                    </a:gs>
                    <a:gs pos="95000">
                      <a:schemeClr val="bg2"/>
                    </a:gs>
                  </a:gsLst>
                  <a:lin ang="5400000" scaled="0"/>
                </a:gradFill>
                <a:hlinkClick r:id="rId3"/>
              </a:rPr>
              <a:t>http://</a:t>
            </a:r>
            <a:r>
              <a:rPr lang="en-US" sz="2400" spc="-70" dirty="0" smtClean="0">
                <a:gradFill>
                  <a:gsLst>
                    <a:gs pos="2917">
                      <a:schemeClr val="bg2"/>
                    </a:gs>
                    <a:gs pos="95000">
                      <a:schemeClr val="bg2"/>
                    </a:gs>
                  </a:gsLst>
                  <a:lin ang="5400000" scaled="0"/>
                </a:gradFill>
                <a:hlinkClick r:id="rId3"/>
              </a:rPr>
              <a:t>developer.android.com/about/dashboards/index.html</a:t>
            </a:r>
            <a:r>
              <a:rPr lang="en-US" sz="2400" spc="-70" dirty="0" smtClean="0">
                <a:gradFill>
                  <a:gsLst>
                    <a:gs pos="2917">
                      <a:schemeClr val="bg2"/>
                    </a:gs>
                    <a:gs pos="95000">
                      <a:schemeClr val="bg2"/>
                    </a:gs>
                  </a:gsLst>
                  <a:lin ang="5400000" scaled="0"/>
                </a:gradFill>
              </a:rPr>
              <a:t> </a:t>
            </a:r>
          </a:p>
        </p:txBody>
      </p:sp>
    </p:spTree>
    <p:extLst>
      <p:ext uri="{BB962C8B-B14F-4D97-AF65-F5344CB8AC3E}">
        <p14:creationId xmlns:p14="http://schemas.microsoft.com/office/powerpoint/2010/main" val="148965257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on iOS Architecture</a:t>
            </a:r>
            <a:endParaRPr lang="en-US" dirty="0"/>
          </a:p>
        </p:txBody>
      </p:sp>
      <p:sp>
        <p:nvSpPr>
          <p:cNvPr id="3" name="Text Placeholder 2"/>
          <p:cNvSpPr>
            <a:spLocks noGrp="1"/>
          </p:cNvSpPr>
          <p:nvPr>
            <p:ph type="body" sz="quarter" idx="10"/>
          </p:nvPr>
        </p:nvSpPr>
        <p:spPr/>
        <p:txBody>
          <a:bodyPr/>
          <a:lstStyle/>
          <a:p>
            <a:r>
              <a:rPr lang="en-US" dirty="0" smtClean="0"/>
              <a:t>Apple does not allow for runtimes on iOS</a:t>
            </a:r>
          </a:p>
          <a:p>
            <a:pPr lvl="1"/>
            <a:r>
              <a:rPr lang="en-US" dirty="0" smtClean="0"/>
              <a:t>App must be packages with everything it needs to run on iOS</a:t>
            </a:r>
          </a:p>
          <a:p>
            <a:pPr lvl="1"/>
            <a:r>
              <a:rPr lang="en-US" dirty="0" smtClean="0"/>
              <a:t>Compilation of app must be done on computer with iOS not Windows </a:t>
            </a:r>
            <a:endParaRPr lang="en-US" dirty="0"/>
          </a:p>
        </p:txBody>
      </p:sp>
      <p:sp>
        <p:nvSpPr>
          <p:cNvPr id="4" name="Slide Number Placeholder 3"/>
          <p:cNvSpPr>
            <a:spLocks noGrp="1"/>
          </p:cNvSpPr>
          <p:nvPr>
            <p:ph type="sldNum" sz="quarter" idx="12"/>
          </p:nvPr>
        </p:nvSpPr>
        <p:spPr>
          <a:xfrm>
            <a:off x="658487" y="6437135"/>
            <a:ext cx="560686" cy="219456"/>
          </a:xfrm>
        </p:spPr>
        <p:txBody>
          <a:bodyPr/>
          <a:lstStyle/>
          <a:p>
            <a:fld id="{727B4C2D-45E2-4621-8491-2995EB46A674}" type="slidenum">
              <a:rPr lang="en-US" smtClean="0"/>
              <a:pPr/>
              <a:t>12</a:t>
            </a:fld>
            <a:endParaRPr lang="en-US" dirty="0"/>
          </a:p>
        </p:txBody>
      </p:sp>
      <p:grpSp>
        <p:nvGrpSpPr>
          <p:cNvPr id="15" name="Group 14"/>
          <p:cNvGrpSpPr/>
          <p:nvPr/>
        </p:nvGrpSpPr>
        <p:grpSpPr>
          <a:xfrm>
            <a:off x="1691837" y="3094028"/>
            <a:ext cx="5060515" cy="2417524"/>
            <a:chOff x="1878904" y="2755726"/>
            <a:chExt cx="3666150" cy="2417524"/>
          </a:xfrm>
        </p:grpSpPr>
        <p:sp>
          <p:nvSpPr>
            <p:cNvPr id="5" name="Rounded Rectangle 4"/>
            <p:cNvSpPr/>
            <p:nvPr/>
          </p:nvSpPr>
          <p:spPr bwMode="auto">
            <a:xfrm>
              <a:off x="1878904" y="2755726"/>
              <a:ext cx="3666150" cy="2417524"/>
            </a:xfrm>
            <a:prstGeom prst="roundRect">
              <a:avLst>
                <a:gd name="adj" fmla="val 7477"/>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App</a:t>
              </a:r>
            </a:p>
          </p:txBody>
        </p:sp>
        <p:sp>
          <p:nvSpPr>
            <p:cNvPr id="6" name="Rounded Rectangle 5"/>
            <p:cNvSpPr/>
            <p:nvPr/>
          </p:nvSpPr>
          <p:spPr bwMode="auto">
            <a:xfrm>
              <a:off x="2095994" y="4149693"/>
              <a:ext cx="1571494" cy="776555"/>
            </a:xfrm>
            <a:prstGeom prst="roundRect">
              <a:avLst/>
            </a:prstGeom>
            <a:solidFill>
              <a:schemeClr val="accent6">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.NET APIs</a:t>
              </a:r>
            </a:p>
          </p:txBody>
        </p:sp>
        <p:sp>
          <p:nvSpPr>
            <p:cNvPr id="7" name="Rounded Rectangle 6"/>
            <p:cNvSpPr/>
            <p:nvPr/>
          </p:nvSpPr>
          <p:spPr bwMode="auto">
            <a:xfrm>
              <a:off x="3751514" y="4149693"/>
              <a:ext cx="1571494" cy="776555"/>
            </a:xfrm>
            <a:prstGeom prst="roundRect">
              <a:avLst/>
            </a:prstGeom>
            <a:solidFill>
              <a:schemeClr val="accent2">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iOS</a:t>
              </a:r>
            </a:p>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Bindings</a:t>
              </a:r>
            </a:p>
          </p:txBody>
        </p:sp>
        <p:sp>
          <p:nvSpPr>
            <p:cNvPr id="8" name="Rounded Rectangle 7"/>
            <p:cNvSpPr/>
            <p:nvPr/>
          </p:nvSpPr>
          <p:spPr bwMode="auto">
            <a:xfrm>
              <a:off x="2095994" y="3293032"/>
              <a:ext cx="3215041" cy="776555"/>
            </a:xfrm>
            <a:prstGeom prst="roundRect">
              <a:avLst/>
            </a:prstGeom>
            <a:solidFill>
              <a:srgbClr val="0042AC"/>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Application Code</a:t>
              </a:r>
            </a:p>
          </p:txBody>
        </p:sp>
      </p:grpSp>
      <p:sp>
        <p:nvSpPr>
          <p:cNvPr id="9" name="Rounded Rectangle 8"/>
          <p:cNvSpPr/>
          <p:nvPr/>
        </p:nvSpPr>
        <p:spPr bwMode="auto">
          <a:xfrm>
            <a:off x="1691837" y="5660580"/>
            <a:ext cx="5060515" cy="776555"/>
          </a:xfrm>
          <a:prstGeom prst="roundRect">
            <a:avLst/>
          </a:prstGeom>
          <a:solidFill>
            <a:schemeClr val="accent2">
              <a:lumMod val="5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iOS</a:t>
            </a:r>
          </a:p>
        </p:txBody>
      </p:sp>
    </p:spTree>
    <p:extLst>
      <p:ext uri="{BB962C8B-B14F-4D97-AF65-F5344CB8AC3E}">
        <p14:creationId xmlns:p14="http://schemas.microsoft.com/office/powerpoint/2010/main" val="213621078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Setup</a:t>
            </a:r>
            <a:endParaRPr lang="en-US" dirty="0"/>
          </a:p>
        </p:txBody>
      </p:sp>
      <p:sp>
        <p:nvSpPr>
          <p:cNvPr id="3" name="Text Placeholder 2"/>
          <p:cNvSpPr>
            <a:spLocks noGrp="1"/>
          </p:cNvSpPr>
          <p:nvPr>
            <p:ph type="body" sz="quarter" idx="10"/>
          </p:nvPr>
        </p:nvSpPr>
        <p:spPr/>
        <p:txBody>
          <a:bodyPr/>
          <a:lstStyle/>
          <a:p>
            <a:r>
              <a:rPr lang="en-US" dirty="0" smtClean="0"/>
              <a:t>Visual Studio 2013 with Update 3</a:t>
            </a:r>
          </a:p>
          <a:p>
            <a:r>
              <a:rPr lang="en-US" dirty="0" smtClean="0"/>
              <a:t>Install Xamarin</a:t>
            </a:r>
          </a:p>
          <a:p>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5" name="Picture 4"/>
          <p:cNvPicPr>
            <a:picLocks noChangeAspect="1"/>
          </p:cNvPicPr>
          <p:nvPr/>
        </p:nvPicPr>
        <p:blipFill>
          <a:blip r:embed="rId2"/>
          <a:stretch>
            <a:fillRect/>
          </a:stretch>
        </p:blipFill>
        <p:spPr>
          <a:xfrm>
            <a:off x="935641" y="3053097"/>
            <a:ext cx="9721849" cy="3784799"/>
          </a:xfrm>
          <a:prstGeom prst="rect">
            <a:avLst/>
          </a:prstGeom>
        </p:spPr>
      </p:pic>
    </p:spTree>
    <p:extLst>
      <p:ext uri="{BB962C8B-B14F-4D97-AF65-F5344CB8AC3E}">
        <p14:creationId xmlns:p14="http://schemas.microsoft.com/office/powerpoint/2010/main" val="229235654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49175" y="489813"/>
            <a:ext cx="4918950" cy="4608279"/>
          </a:xfrm>
          <a:prstGeom prst="rect">
            <a:avLst/>
          </a:prstGeom>
        </p:spPr>
      </p:pic>
      <p:sp>
        <p:nvSpPr>
          <p:cNvPr id="4" name="Title 3"/>
          <p:cNvSpPr>
            <a:spLocks noGrp="1"/>
          </p:cNvSpPr>
          <p:nvPr>
            <p:ph type="title"/>
          </p:nvPr>
        </p:nvSpPr>
        <p:spPr/>
        <p:txBody>
          <a:bodyPr/>
          <a:lstStyle/>
          <a:p>
            <a:r>
              <a:rPr lang="en-US" dirty="0" smtClean="0"/>
              <a:t>Xamarin Installer</a:t>
            </a:r>
            <a:endParaRPr lang="en-US" dirty="0"/>
          </a:p>
        </p:txBody>
      </p:sp>
      <p:sp>
        <p:nvSpPr>
          <p:cNvPr id="5" name="Text Placeholder 4"/>
          <p:cNvSpPr>
            <a:spLocks noGrp="1"/>
          </p:cNvSpPr>
          <p:nvPr>
            <p:ph type="body" sz="quarter" idx="10"/>
          </p:nvPr>
        </p:nvSpPr>
        <p:spPr/>
        <p:txBody>
          <a:bodyPr/>
          <a:lstStyle/>
          <a:p>
            <a:r>
              <a:rPr lang="en-US" dirty="0" smtClean="0"/>
              <a:t>What does it install?</a:t>
            </a:r>
          </a:p>
          <a:p>
            <a:pPr lvl="1"/>
            <a:r>
              <a:rPr lang="en-US" dirty="0" smtClean="0"/>
              <a:t>Integration support into Visual Studio</a:t>
            </a:r>
          </a:p>
          <a:p>
            <a:pPr lvl="1"/>
            <a:r>
              <a:rPr lang="en-US" dirty="0" smtClean="0"/>
              <a:t>Java JDK</a:t>
            </a:r>
          </a:p>
          <a:p>
            <a:pPr lvl="1"/>
            <a:r>
              <a:rPr lang="en-US" dirty="0" smtClean="0"/>
              <a:t>Android SDK</a:t>
            </a:r>
          </a:p>
          <a:p>
            <a:pPr lvl="1"/>
            <a:r>
              <a:rPr lang="en-US" dirty="0"/>
              <a:t>GTK# </a:t>
            </a:r>
            <a:r>
              <a:rPr lang="en-US" sz="1800" i="1" dirty="0" smtClean="0"/>
              <a:t>(UI Toolkit </a:t>
            </a:r>
            <a:r>
              <a:rPr lang="en-US" sz="1800" i="1" dirty="0"/>
              <a:t>for mono and .</a:t>
            </a:r>
            <a:r>
              <a:rPr lang="en-US" sz="1800" i="1" dirty="0" smtClean="0"/>
              <a:t>NET)</a:t>
            </a:r>
            <a:endParaRPr lang="en-US" i="1" dirty="0" smtClean="0"/>
          </a:p>
          <a:p>
            <a:pPr lvl="1"/>
            <a:r>
              <a:rPr lang="en-US" dirty="0" smtClean="0"/>
              <a:t>Xamarin Studio</a:t>
            </a:r>
            <a:endParaRPr lang="en-US" dirty="0"/>
          </a:p>
        </p:txBody>
      </p:sp>
      <p:grpSp>
        <p:nvGrpSpPr>
          <p:cNvPr id="6" name="Group 5"/>
          <p:cNvGrpSpPr/>
          <p:nvPr/>
        </p:nvGrpSpPr>
        <p:grpSpPr>
          <a:xfrm>
            <a:off x="1138642" y="4196218"/>
            <a:ext cx="4798696" cy="2511469"/>
            <a:chOff x="824817" y="1548586"/>
            <a:chExt cx="9267767" cy="4644083"/>
          </a:xfrm>
        </p:grpSpPr>
        <p:pic>
          <p:nvPicPr>
            <p:cNvPr id="7" name="Picture 6"/>
            <p:cNvPicPr>
              <a:picLocks noChangeAspect="1"/>
            </p:cNvPicPr>
            <p:nvPr/>
          </p:nvPicPr>
          <p:blipFill>
            <a:blip r:embed="rId3"/>
            <a:stretch>
              <a:fillRect/>
            </a:stretch>
          </p:blipFill>
          <p:spPr>
            <a:xfrm>
              <a:off x="824817" y="1548586"/>
              <a:ext cx="9267767" cy="2738371"/>
            </a:xfrm>
            <a:prstGeom prst="rect">
              <a:avLst/>
            </a:prstGeom>
            <a:ln>
              <a:solidFill>
                <a:schemeClr val="bg1">
                  <a:lumMod val="65000"/>
                </a:schemeClr>
              </a:solidFill>
            </a:ln>
          </p:spPr>
        </p:pic>
        <p:pic>
          <p:nvPicPr>
            <p:cNvPr id="8" name="Picture 7"/>
            <p:cNvPicPr>
              <a:picLocks noChangeAspect="1"/>
            </p:cNvPicPr>
            <p:nvPr/>
          </p:nvPicPr>
          <p:blipFill>
            <a:blip r:embed="rId4"/>
            <a:stretch>
              <a:fillRect/>
            </a:stretch>
          </p:blipFill>
          <p:spPr>
            <a:xfrm>
              <a:off x="5458700" y="3350352"/>
              <a:ext cx="4355759" cy="2842317"/>
            </a:xfrm>
            <a:prstGeom prst="rect">
              <a:avLst/>
            </a:prstGeom>
          </p:spPr>
        </p:pic>
      </p:grpSp>
    </p:spTree>
    <p:extLst>
      <p:ext uri="{BB962C8B-B14F-4D97-AF65-F5344CB8AC3E}">
        <p14:creationId xmlns:p14="http://schemas.microsoft.com/office/powerpoint/2010/main" val="38487516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1440" y="1333804"/>
            <a:ext cx="6454426" cy="5136585"/>
          </a:xfrm>
          <a:prstGeom prst="rect">
            <a:avLst/>
          </a:prstGeom>
        </p:spPr>
      </p:pic>
      <p:sp>
        <p:nvSpPr>
          <p:cNvPr id="3" name="Title 2"/>
          <p:cNvSpPr>
            <a:spLocks noGrp="1"/>
          </p:cNvSpPr>
          <p:nvPr>
            <p:ph type="title"/>
          </p:nvPr>
        </p:nvSpPr>
        <p:spPr/>
        <p:txBody>
          <a:bodyPr/>
          <a:lstStyle/>
          <a:p>
            <a:r>
              <a:rPr lang="en-US" dirty="0" smtClean="0"/>
              <a:t>Tools &gt; Options &gt; Xamarin</a:t>
            </a:r>
            <a:endParaRPr lang="en-US" dirty="0"/>
          </a:p>
        </p:txBody>
      </p:sp>
    </p:spTree>
    <p:extLst>
      <p:ext uri="{BB962C8B-B14F-4D97-AF65-F5344CB8AC3E}">
        <p14:creationId xmlns:p14="http://schemas.microsoft.com/office/powerpoint/2010/main" val="285591724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Developing Xamarin </a:t>
            </a:r>
            <a:r>
              <a:rPr lang="en-US" sz="8000" dirty="0" smtClean="0"/>
              <a:t>Apps</a:t>
            </a:r>
            <a:endParaRPr lang="en-US" sz="8000" dirty="0"/>
          </a:p>
        </p:txBody>
      </p:sp>
    </p:spTree>
    <p:extLst>
      <p:ext uri="{BB962C8B-B14F-4D97-AF65-F5344CB8AC3E}">
        <p14:creationId xmlns:p14="http://schemas.microsoft.com/office/powerpoint/2010/main" val="275155591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5481" y="1910306"/>
            <a:ext cx="5204110" cy="3595805"/>
          </a:xfrm>
          <a:prstGeom prst="rect">
            <a:avLst/>
          </a:prstGeom>
        </p:spPr>
      </p:pic>
      <p:pic>
        <p:nvPicPr>
          <p:cNvPr id="3" name="Picture 2"/>
          <p:cNvPicPr>
            <a:picLocks noChangeAspect="1"/>
          </p:cNvPicPr>
          <p:nvPr/>
        </p:nvPicPr>
        <p:blipFill>
          <a:blip r:embed="rId3"/>
          <a:stretch>
            <a:fillRect/>
          </a:stretch>
        </p:blipFill>
        <p:spPr>
          <a:xfrm>
            <a:off x="6751597" y="1818866"/>
            <a:ext cx="4924425" cy="4610100"/>
          </a:xfrm>
          <a:prstGeom prst="rect">
            <a:avLst/>
          </a:prstGeom>
        </p:spPr>
      </p:pic>
      <p:sp>
        <p:nvSpPr>
          <p:cNvPr id="4" name="Title 3"/>
          <p:cNvSpPr>
            <a:spLocks noGrp="1"/>
          </p:cNvSpPr>
          <p:nvPr>
            <p:ph type="title"/>
          </p:nvPr>
        </p:nvSpPr>
        <p:spPr/>
        <p:txBody>
          <a:bodyPr/>
          <a:lstStyle/>
          <a:p>
            <a:r>
              <a:rPr lang="en-US" dirty="0" smtClean="0"/>
              <a:t>Creating an Android App Project</a:t>
            </a:r>
            <a:endParaRPr lang="en-US" dirty="0"/>
          </a:p>
        </p:txBody>
      </p:sp>
    </p:spTree>
    <p:extLst>
      <p:ext uri="{BB962C8B-B14F-4D97-AF65-F5344CB8AC3E}">
        <p14:creationId xmlns:p14="http://schemas.microsoft.com/office/powerpoint/2010/main" val="72710347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Layouts</a:t>
            </a:r>
            <a:endParaRPr lang="en-US" dirty="0"/>
          </a:p>
        </p:txBody>
      </p:sp>
      <p:sp>
        <p:nvSpPr>
          <p:cNvPr id="3" name="Text Placeholder 2"/>
          <p:cNvSpPr>
            <a:spLocks noGrp="1"/>
          </p:cNvSpPr>
          <p:nvPr>
            <p:ph type="body" sz="quarter" idx="10"/>
          </p:nvPr>
        </p:nvSpPr>
        <p:spPr/>
        <p:txBody>
          <a:bodyPr/>
          <a:lstStyle/>
          <a:p>
            <a:r>
              <a:rPr lang="en-US" dirty="0" smtClean="0"/>
              <a:t>UI layout decoupled from UI management code</a:t>
            </a:r>
          </a:p>
          <a:p>
            <a:pPr lvl="1"/>
            <a:r>
              <a:rPr lang="en-US" dirty="0" smtClean="0"/>
              <a:t>UI Layouts created in XML-based resource files with .</a:t>
            </a:r>
            <a:r>
              <a:rPr lang="en-US" dirty="0" err="1" smtClean="0"/>
              <a:t>axml</a:t>
            </a:r>
            <a:r>
              <a:rPr lang="en-US" dirty="0" smtClean="0"/>
              <a:t> extensions</a:t>
            </a:r>
          </a:p>
          <a:p>
            <a:pPr lvl="1"/>
            <a:r>
              <a:rPr lang="en-US" dirty="0" smtClean="0"/>
              <a:t>Xamarin adds Android layout design </a:t>
            </a:r>
            <a:r>
              <a:rPr lang="en-US" dirty="0"/>
              <a:t>editor into to Visual </a:t>
            </a:r>
            <a:r>
              <a:rPr lang="en-US" dirty="0" smtClean="0"/>
              <a:t>Studio</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18</a:t>
            </a:fld>
            <a:endParaRPr lang="en-US" dirty="0"/>
          </a:p>
        </p:txBody>
      </p:sp>
      <p:pic>
        <p:nvPicPr>
          <p:cNvPr id="7" name="Picture 6"/>
          <p:cNvPicPr>
            <a:picLocks noChangeAspect="1"/>
          </p:cNvPicPr>
          <p:nvPr/>
        </p:nvPicPr>
        <p:blipFill>
          <a:blip r:embed="rId2"/>
          <a:stretch>
            <a:fillRect/>
          </a:stretch>
        </p:blipFill>
        <p:spPr>
          <a:xfrm>
            <a:off x="314960" y="3172346"/>
            <a:ext cx="7284720" cy="2637425"/>
          </a:xfrm>
          <a:prstGeom prst="rect">
            <a:avLst/>
          </a:prstGeom>
          <a:ln>
            <a:solidFill>
              <a:schemeClr val="bg1">
                <a:lumMod val="65000"/>
              </a:schemeClr>
            </a:solidFill>
          </a:ln>
        </p:spPr>
      </p:pic>
      <p:pic>
        <p:nvPicPr>
          <p:cNvPr id="5" name="Picture 4"/>
          <p:cNvPicPr>
            <a:picLocks noChangeAspect="1"/>
          </p:cNvPicPr>
          <p:nvPr/>
        </p:nvPicPr>
        <p:blipFill>
          <a:blip r:embed="rId3"/>
          <a:stretch>
            <a:fillRect/>
          </a:stretch>
        </p:blipFill>
        <p:spPr>
          <a:xfrm>
            <a:off x="7284720" y="4671006"/>
            <a:ext cx="4813616" cy="2149924"/>
          </a:xfrm>
          <a:prstGeom prst="rect">
            <a:avLst/>
          </a:prstGeom>
          <a:ln>
            <a:solidFill>
              <a:schemeClr val="bg1">
                <a:lumMod val="65000"/>
              </a:schemeClr>
            </a:solidFill>
          </a:ln>
        </p:spPr>
      </p:pic>
      <p:cxnSp>
        <p:nvCxnSpPr>
          <p:cNvPr id="9" name="Straight Arrow Connector 8"/>
          <p:cNvCxnSpPr/>
          <p:nvPr/>
        </p:nvCxnSpPr>
        <p:spPr>
          <a:xfrm>
            <a:off x="6858000" y="4968240"/>
            <a:ext cx="335280" cy="71120"/>
          </a:xfrm>
          <a:prstGeom prst="straightConnector1">
            <a:avLst/>
          </a:prstGeom>
          <a:ln w="28575">
            <a:solidFill>
              <a:srgbClr val="C0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62009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Activity-based User Interface Code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19</a:t>
            </a:fld>
            <a:endParaRPr lang="en-US" dirty="0"/>
          </a:p>
        </p:txBody>
      </p:sp>
      <p:pic>
        <p:nvPicPr>
          <p:cNvPr id="4" name="Picture 3"/>
          <p:cNvPicPr>
            <a:picLocks noChangeAspect="1"/>
          </p:cNvPicPr>
          <p:nvPr/>
        </p:nvPicPr>
        <p:blipFill>
          <a:blip r:embed="rId2"/>
          <a:stretch>
            <a:fillRect/>
          </a:stretch>
        </p:blipFill>
        <p:spPr>
          <a:xfrm>
            <a:off x="1081386" y="1212827"/>
            <a:ext cx="9220854" cy="5186730"/>
          </a:xfrm>
          <a:prstGeom prst="rect">
            <a:avLst/>
          </a:prstGeom>
          <a:ln>
            <a:solidFill>
              <a:schemeClr val="bg1">
                <a:lumMod val="50000"/>
              </a:schemeClr>
            </a:solidFill>
          </a:ln>
        </p:spPr>
      </p:pic>
    </p:spTree>
    <p:extLst>
      <p:ext uri="{BB962C8B-B14F-4D97-AF65-F5344CB8AC3E}">
        <p14:creationId xmlns:p14="http://schemas.microsoft.com/office/powerpoint/2010/main" val="139687054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Xamarin Development with Office 365 APIs in Visual Studio 2013</a:t>
            </a:r>
            <a:endParaRPr lang="en-US" dirty="0"/>
          </a:p>
        </p:txBody>
      </p:sp>
      <p:sp>
        <p:nvSpPr>
          <p:cNvPr id="5" name="Subtitle 4"/>
          <p:cNvSpPr>
            <a:spLocks noGrp="1"/>
          </p:cNvSpPr>
          <p:nvPr>
            <p:ph type="subTitle" idx="1"/>
          </p:nvPr>
        </p:nvSpPr>
        <p:spPr>
          <a:xfrm>
            <a:off x="532265" y="4735249"/>
            <a:ext cx="7640611" cy="1878025"/>
          </a:xfrm>
        </p:spPr>
        <p:txBody>
          <a:bodyPr/>
          <a:lstStyle/>
          <a:p>
            <a:r>
              <a:rPr lang="en-US" dirty="0" smtClean="0"/>
              <a:t>Speaker</a:t>
            </a:r>
          </a:p>
          <a:p>
            <a:endParaRPr lang="en-US" dirty="0" smtClean="0"/>
          </a:p>
          <a:p>
            <a:r>
              <a:rPr lang="en-US" dirty="0" smtClean="0"/>
              <a:t>Speaker</a:t>
            </a:r>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with an Android Emulator</a:t>
            </a:r>
            <a:endParaRPr lang="en-US" dirty="0"/>
          </a:p>
        </p:txBody>
      </p:sp>
      <p:sp>
        <p:nvSpPr>
          <p:cNvPr id="5" name="Text Placeholder 4"/>
          <p:cNvSpPr>
            <a:spLocks noGrp="1"/>
          </p:cNvSpPr>
          <p:nvPr>
            <p:ph type="body" sz="quarter" idx="10"/>
          </p:nvPr>
        </p:nvSpPr>
        <p:spPr/>
        <p:txBody>
          <a:bodyPr/>
          <a:lstStyle/>
          <a:p>
            <a:r>
              <a:rPr lang="en-US" sz="3600" dirty="0" smtClean="0"/>
              <a:t>Android emulators created with Android SDK can be slow</a:t>
            </a:r>
          </a:p>
          <a:p>
            <a:pPr lvl="1"/>
            <a:r>
              <a:rPr lang="en-US" dirty="0" smtClean="0"/>
              <a:t>You can optimize performance by installing the </a:t>
            </a:r>
            <a:r>
              <a:rPr lang="en-US" dirty="0"/>
              <a:t>Intel HAX module</a:t>
            </a:r>
          </a:p>
          <a:p>
            <a:pPr lvl="1"/>
            <a:r>
              <a:rPr lang="en-US" dirty="0"/>
              <a:t>Intel HAX module </a:t>
            </a:r>
            <a:r>
              <a:rPr lang="en-US" dirty="0" smtClean="0"/>
              <a:t>requires disabling Hyper-V</a:t>
            </a:r>
          </a:p>
          <a:p>
            <a:pPr lvl="2"/>
            <a:r>
              <a:rPr lang="en-US" sz="2000" dirty="0">
                <a:solidFill>
                  <a:srgbClr val="C00000"/>
                </a:solidFill>
              </a:rPr>
              <a:t>http://serena-yeoh.blogspot.com/2014/02/boost-performance-of-android-emulator.html</a:t>
            </a:r>
            <a:endParaRPr lang="en-US" sz="2000" dirty="0" smtClean="0">
              <a:solidFill>
                <a:srgbClr val="C00000"/>
              </a:solidFill>
            </a:endParaRPr>
          </a:p>
          <a:p>
            <a:pPr lvl="1"/>
            <a:r>
              <a:rPr lang="en-US" dirty="0" smtClean="0"/>
              <a:t>Use 3</a:t>
            </a:r>
            <a:r>
              <a:rPr lang="en-US" baseline="30000" dirty="0" smtClean="0"/>
              <a:t>rd</a:t>
            </a:r>
            <a:r>
              <a:rPr lang="en-US" dirty="0" smtClean="0"/>
              <a:t> party emulator such as </a:t>
            </a:r>
            <a:r>
              <a:rPr lang="en-US" dirty="0" err="1" smtClean="0"/>
              <a:t>Genymotion</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4" name="Picture 3"/>
          <p:cNvPicPr>
            <a:picLocks noChangeAspect="1"/>
          </p:cNvPicPr>
          <p:nvPr/>
        </p:nvPicPr>
        <p:blipFill>
          <a:blip r:embed="rId2"/>
          <a:stretch>
            <a:fillRect/>
          </a:stretch>
        </p:blipFill>
        <p:spPr>
          <a:xfrm>
            <a:off x="7340451" y="3368509"/>
            <a:ext cx="4586265" cy="3250504"/>
          </a:xfrm>
          <a:prstGeom prst="rect">
            <a:avLst/>
          </a:prstGeom>
        </p:spPr>
      </p:pic>
    </p:spTree>
    <p:extLst>
      <p:ext uri="{BB962C8B-B14F-4D97-AF65-F5344CB8AC3E}">
        <p14:creationId xmlns:p14="http://schemas.microsoft.com/office/powerpoint/2010/main" val="199873522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Creating and Testing an Android App using Xamarin</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97550081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for Office </a:t>
            </a:r>
            <a:r>
              <a:rPr lang="en-US" dirty="0" smtClean="0"/>
              <a:t>365</a:t>
            </a:r>
            <a:endParaRPr lang="en-US" dirty="0"/>
          </a:p>
        </p:txBody>
      </p:sp>
    </p:spTree>
    <p:extLst>
      <p:ext uri="{BB962C8B-B14F-4D97-AF65-F5344CB8AC3E}">
        <p14:creationId xmlns:p14="http://schemas.microsoft.com/office/powerpoint/2010/main" val="371766313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23</a:t>
            </a:fld>
            <a:endParaRPr lang="en-US" dirty="0"/>
          </a:p>
        </p:txBody>
      </p:sp>
      <p:pic>
        <p:nvPicPr>
          <p:cNvPr id="4" name="Picture 3"/>
          <p:cNvPicPr>
            <a:picLocks noChangeAspect="1"/>
          </p:cNvPicPr>
          <p:nvPr/>
        </p:nvPicPr>
        <p:blipFill>
          <a:blip r:embed="rId2"/>
          <a:stretch>
            <a:fillRect/>
          </a:stretch>
        </p:blipFill>
        <p:spPr>
          <a:xfrm>
            <a:off x="1448781" y="1648192"/>
            <a:ext cx="3791039" cy="2823579"/>
          </a:xfrm>
          <a:prstGeom prst="rect">
            <a:avLst/>
          </a:prstGeom>
          <a:ln>
            <a:solidFill>
              <a:schemeClr val="bg1">
                <a:lumMod val="85000"/>
              </a:schemeClr>
            </a:solidFill>
          </a:ln>
        </p:spPr>
      </p:pic>
      <p:pic>
        <p:nvPicPr>
          <p:cNvPr id="5" name="Picture 4"/>
          <p:cNvPicPr>
            <a:picLocks noChangeAspect="1"/>
          </p:cNvPicPr>
          <p:nvPr/>
        </p:nvPicPr>
        <p:blipFill>
          <a:blip r:embed="rId3"/>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Register your app</a:t>
            </a:r>
          </a:p>
        </p:txBody>
      </p:sp>
    </p:spTree>
    <p:extLst>
      <p:ext uri="{BB962C8B-B14F-4D97-AF65-F5344CB8AC3E}">
        <p14:creationId xmlns:p14="http://schemas.microsoft.com/office/powerpoint/2010/main" val="68112352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pPr/>
              <a:t>24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86424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err="1" smtClean="0"/>
              <a:t>Nuget</a:t>
            </a:r>
            <a:r>
              <a:rPr lang="en-US" sz="4400" dirty="0" smtClean="0"/>
              <a:t> Packages Added with Connected Services</a:t>
            </a:r>
            <a:endParaRPr lang="en-US" sz="4400" dirty="0"/>
          </a:p>
        </p:txBody>
      </p:sp>
      <p:sp>
        <p:nvSpPr>
          <p:cNvPr id="3" name="Text Placeholder 2"/>
          <p:cNvSpPr>
            <a:spLocks noGrp="1"/>
          </p:cNvSpPr>
          <p:nvPr>
            <p:ph type="body" sz="quarter" idx="10"/>
          </p:nvPr>
        </p:nvSpPr>
        <p:spPr/>
        <p:txBody>
          <a:bodyPr/>
          <a:lstStyle/>
          <a:p>
            <a:r>
              <a:rPr lang="en-US" sz="2800" dirty="0" smtClean="0"/>
              <a:t>These packages are added to project when adding a Connected Service</a:t>
            </a:r>
          </a:p>
          <a:p>
            <a:endParaRPr lang="en-US" sz="3200" dirty="0"/>
          </a:p>
          <a:p>
            <a:endParaRPr lang="en-US" sz="3200" dirty="0" smtClean="0"/>
          </a:p>
          <a:p>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pic>
        <p:nvPicPr>
          <p:cNvPr id="14" name="Picture 13"/>
          <p:cNvPicPr>
            <a:picLocks noChangeAspect="1"/>
          </p:cNvPicPr>
          <p:nvPr/>
        </p:nvPicPr>
        <p:blipFill>
          <a:blip r:embed="rId3"/>
          <a:stretch>
            <a:fillRect/>
          </a:stretch>
        </p:blipFill>
        <p:spPr>
          <a:xfrm>
            <a:off x="914400" y="1998089"/>
            <a:ext cx="8077199" cy="4198129"/>
          </a:xfrm>
          <a:prstGeom prst="rect">
            <a:avLst/>
          </a:prstGeom>
        </p:spPr>
      </p:pic>
    </p:spTree>
    <p:extLst>
      <p:ext uri="{BB962C8B-B14F-4D97-AF65-F5344CB8AC3E}">
        <p14:creationId xmlns:p14="http://schemas.microsoft.com/office/powerpoint/2010/main" val="269941026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Assemblies Added with Connected Services</a:t>
            </a:r>
            <a:endParaRPr lang="en-US" sz="4800" dirty="0"/>
          </a:p>
        </p:txBody>
      </p:sp>
      <p:sp>
        <p:nvSpPr>
          <p:cNvPr id="3" name="Text Placeholder 2"/>
          <p:cNvSpPr>
            <a:spLocks noGrp="1"/>
          </p:cNvSpPr>
          <p:nvPr>
            <p:ph type="body" sz="quarter" idx="10"/>
          </p:nvPr>
        </p:nvSpPr>
        <p:spPr/>
        <p:txBody>
          <a:bodyPr/>
          <a:lstStyle/>
          <a:p>
            <a:r>
              <a:rPr lang="en-US" sz="2800" dirty="0" smtClean="0"/>
              <a:t>These assemblies are added to project when adding a Connected Service</a:t>
            </a:r>
          </a:p>
          <a:p>
            <a:endParaRPr lang="en-US" sz="3200" dirty="0"/>
          </a:p>
          <a:p>
            <a:endParaRPr lang="en-US" sz="3200" dirty="0" smtClean="0"/>
          </a:p>
          <a:p>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pic>
        <p:nvPicPr>
          <p:cNvPr id="12" name="Picture 11"/>
          <p:cNvPicPr>
            <a:picLocks noChangeAspect="1"/>
          </p:cNvPicPr>
          <p:nvPr/>
        </p:nvPicPr>
        <p:blipFill>
          <a:blip r:embed="rId3"/>
          <a:stretch>
            <a:fillRect/>
          </a:stretch>
        </p:blipFill>
        <p:spPr>
          <a:xfrm>
            <a:off x="872163" y="1971830"/>
            <a:ext cx="2612717" cy="2387483"/>
          </a:xfrm>
          <a:prstGeom prst="rect">
            <a:avLst/>
          </a:prstGeom>
          <a:ln>
            <a:solidFill>
              <a:schemeClr val="bg1">
                <a:lumMod val="50000"/>
              </a:schemeClr>
            </a:solidFill>
          </a:ln>
        </p:spPr>
      </p:pic>
      <p:pic>
        <p:nvPicPr>
          <p:cNvPr id="13" name="Picture 12"/>
          <p:cNvPicPr>
            <a:picLocks noChangeAspect="1"/>
          </p:cNvPicPr>
          <p:nvPr/>
        </p:nvPicPr>
        <p:blipFill rotWithShape="1">
          <a:blip r:embed="rId4"/>
          <a:srcRect b="14426"/>
          <a:stretch/>
        </p:blipFill>
        <p:spPr>
          <a:xfrm>
            <a:off x="3920015" y="2593403"/>
            <a:ext cx="7748110" cy="2644296"/>
          </a:xfrm>
          <a:prstGeom prst="rect">
            <a:avLst/>
          </a:prstGeom>
          <a:ln>
            <a:solidFill>
              <a:schemeClr val="bg1">
                <a:lumMod val="50000"/>
              </a:schemeClr>
            </a:solidFill>
          </a:ln>
        </p:spPr>
      </p:pic>
    </p:spTree>
    <p:extLst>
      <p:ext uri="{BB962C8B-B14F-4D97-AF65-F5344CB8AC3E}">
        <p14:creationId xmlns:p14="http://schemas.microsoft.com/office/powerpoint/2010/main" val="144518458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3760" y="1335991"/>
            <a:ext cx="10277474" cy="4682856"/>
          </a:xfrm>
          <a:prstGeom prst="rect">
            <a:avLst/>
          </a:prstGeom>
          <a:ln>
            <a:solidFill>
              <a:schemeClr val="bg1">
                <a:lumMod val="50000"/>
              </a:schemeClr>
            </a:solidFill>
          </a:ln>
        </p:spPr>
      </p:pic>
      <p:sp>
        <p:nvSpPr>
          <p:cNvPr id="3" name="Title 2"/>
          <p:cNvSpPr>
            <a:spLocks noGrp="1"/>
          </p:cNvSpPr>
          <p:nvPr>
            <p:ph type="title"/>
          </p:nvPr>
        </p:nvSpPr>
        <p:spPr/>
        <p:txBody>
          <a:bodyPr/>
          <a:lstStyle/>
          <a:p>
            <a:r>
              <a:rPr lang="en-US" dirty="0" smtClean="0"/>
              <a:t>C# Code to Authenticate the User</a:t>
            </a:r>
            <a:endParaRPr lang="en-US" dirty="0"/>
          </a:p>
        </p:txBody>
      </p:sp>
    </p:spTree>
    <p:extLst>
      <p:ext uri="{BB962C8B-B14F-4D97-AF65-F5344CB8AC3E}">
        <p14:creationId xmlns:p14="http://schemas.microsoft.com/office/powerpoint/2010/main" val="235195219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365 Contacts</a:t>
            </a:r>
            <a:endParaRPr lang="en-US" dirty="0"/>
          </a:p>
        </p:txBody>
      </p:sp>
      <p:sp>
        <p:nvSpPr>
          <p:cNvPr id="3" name="Text Placeholder 2"/>
          <p:cNvSpPr>
            <a:spLocks noGrp="1"/>
          </p:cNvSpPr>
          <p:nvPr>
            <p:ph type="body" sz="quarter" idx="10"/>
          </p:nvPr>
        </p:nvSpPr>
        <p:spPr/>
        <p:txBody>
          <a:bodyPr/>
          <a:lstStyle/>
          <a:p>
            <a:r>
              <a:rPr lang="en-US" sz="3600" dirty="0"/>
              <a:t>Common API operations</a:t>
            </a:r>
          </a:p>
          <a:p>
            <a:pPr lvl="1"/>
            <a:r>
              <a:rPr lang="en-US" sz="2000" dirty="0" smtClean="0"/>
              <a:t>Reading contacts</a:t>
            </a:r>
          </a:p>
          <a:p>
            <a:pPr lvl="1"/>
            <a:r>
              <a:rPr lang="en-US" sz="2000" dirty="0" smtClean="0"/>
              <a:t>Searching for contacts</a:t>
            </a:r>
          </a:p>
          <a:p>
            <a:pPr lvl="1"/>
            <a:r>
              <a:rPr lang="en-US" sz="2000" dirty="0" smtClean="0"/>
              <a:t>Creating contacts</a:t>
            </a:r>
            <a:endParaRPr lang="en-US" sz="2000" dirty="0"/>
          </a:p>
          <a:p>
            <a:pPr lvl="1"/>
            <a:r>
              <a:rPr lang="en-US" sz="2000" dirty="0"/>
              <a:t>Deleting </a:t>
            </a:r>
            <a:r>
              <a:rPr lang="en-US" sz="2000" dirty="0" smtClean="0"/>
              <a:t>contacts</a:t>
            </a:r>
            <a:endParaRPr lang="en-US" sz="2000" dirty="0"/>
          </a:p>
          <a:p>
            <a:pPr lvl="1"/>
            <a:r>
              <a:rPr lang="en-US" sz="2000" dirty="0"/>
              <a:t>Editing events</a:t>
            </a:r>
          </a:p>
          <a:p>
            <a:endParaRPr lang="en-US" dirty="0"/>
          </a:p>
        </p:txBody>
      </p:sp>
      <p:sp>
        <p:nvSpPr>
          <p:cNvPr id="4" name="Slide Number Placeholder 3"/>
          <p:cNvSpPr>
            <a:spLocks noGrp="1"/>
          </p:cNvSpPr>
          <p:nvPr>
            <p:ph type="sldNum" sz="quarter" idx="12"/>
          </p:nvPr>
        </p:nvSpPr>
        <p:spPr>
          <a:xfrm>
            <a:off x="520700" y="6502297"/>
            <a:ext cx="560686" cy="219456"/>
          </a:xfrm>
        </p:spPr>
        <p:txBody>
          <a:bodyPr/>
          <a:lstStyle/>
          <a:p>
            <a:fld id="{727B4C2D-45E2-4621-8491-2995EB46A674}" type="slidenum">
              <a:rPr lang="en-US" smtClean="0"/>
              <a:pPr/>
              <a:t>28</a:t>
            </a:fld>
            <a:endParaRPr lang="en-US" dirty="0"/>
          </a:p>
        </p:txBody>
      </p:sp>
      <p:pic>
        <p:nvPicPr>
          <p:cNvPr id="6" name="Picture 5"/>
          <p:cNvPicPr>
            <a:picLocks noChangeAspect="1"/>
          </p:cNvPicPr>
          <p:nvPr/>
        </p:nvPicPr>
        <p:blipFill rotWithShape="1">
          <a:blip r:embed="rId2"/>
          <a:srcRect b="21734"/>
          <a:stretch/>
        </p:blipFill>
        <p:spPr>
          <a:xfrm>
            <a:off x="1623317" y="4055168"/>
            <a:ext cx="8293643" cy="2447129"/>
          </a:xfrm>
          <a:prstGeom prst="rect">
            <a:avLst/>
          </a:prstGeom>
          <a:ln>
            <a:solidFill>
              <a:schemeClr val="bg1">
                <a:lumMod val="50000"/>
              </a:schemeClr>
            </a:solidFill>
          </a:ln>
        </p:spPr>
      </p:pic>
      <p:grpSp>
        <p:nvGrpSpPr>
          <p:cNvPr id="9" name="Group 8"/>
          <p:cNvGrpSpPr/>
          <p:nvPr/>
        </p:nvGrpSpPr>
        <p:grpSpPr>
          <a:xfrm>
            <a:off x="7454569" y="1945448"/>
            <a:ext cx="2952750" cy="3488624"/>
            <a:chOff x="4618037" y="1497713"/>
            <a:chExt cx="2952750" cy="3488624"/>
          </a:xfrm>
        </p:grpSpPr>
        <p:pic>
          <p:nvPicPr>
            <p:cNvPr id="7" name="Picture 6"/>
            <p:cNvPicPr>
              <a:picLocks noChangeAspect="1"/>
            </p:cNvPicPr>
            <p:nvPr/>
          </p:nvPicPr>
          <p:blipFill>
            <a:blip r:embed="rId3"/>
            <a:stretch>
              <a:fillRect/>
            </a:stretch>
          </p:blipFill>
          <p:spPr>
            <a:xfrm>
              <a:off x="4618037" y="1871662"/>
              <a:ext cx="2952750" cy="3114675"/>
            </a:xfrm>
            <a:prstGeom prst="rect">
              <a:avLst/>
            </a:prstGeom>
            <a:ln>
              <a:solidFill>
                <a:schemeClr val="bg1">
                  <a:lumMod val="50000"/>
                </a:schemeClr>
              </a:solidFill>
            </a:ln>
          </p:spPr>
        </p:pic>
        <p:sp>
          <p:nvSpPr>
            <p:cNvPr id="8" name="Rectangle 7"/>
            <p:cNvSpPr/>
            <p:nvPr/>
          </p:nvSpPr>
          <p:spPr bwMode="auto">
            <a:xfrm>
              <a:off x="4618037" y="1497713"/>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grpSp>
    </p:spTree>
    <p:extLst>
      <p:ext uri="{BB962C8B-B14F-4D97-AF65-F5344CB8AC3E}">
        <p14:creationId xmlns:p14="http://schemas.microsoft.com/office/powerpoint/2010/main" val="231655274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19112" y="1375154"/>
            <a:ext cx="10593705" cy="4333158"/>
          </a:xfrm>
          <a:prstGeom prst="rect">
            <a:avLst/>
          </a:prstGeom>
          <a:ln>
            <a:solidFill>
              <a:schemeClr val="bg1">
                <a:lumMod val="50000"/>
              </a:schemeClr>
            </a:solidFill>
          </a:ln>
        </p:spPr>
      </p:pic>
      <p:sp>
        <p:nvSpPr>
          <p:cNvPr id="4" name="Title 3"/>
          <p:cNvSpPr>
            <a:spLocks noGrp="1"/>
          </p:cNvSpPr>
          <p:nvPr>
            <p:ph type="title"/>
          </p:nvPr>
        </p:nvSpPr>
        <p:spPr/>
        <p:txBody>
          <a:bodyPr/>
          <a:lstStyle/>
          <a:p>
            <a:r>
              <a:rPr lang="en-US" dirty="0" smtClean="0"/>
              <a:t>Programming with Office 365 Contacts</a:t>
            </a:r>
            <a:endParaRPr lang="en-US" dirty="0"/>
          </a:p>
        </p:txBody>
      </p:sp>
    </p:spTree>
    <p:extLst>
      <p:ext uri="{BB962C8B-B14F-4D97-AF65-F5344CB8AC3E}">
        <p14:creationId xmlns:p14="http://schemas.microsoft.com/office/powerpoint/2010/main" val="21092371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Xamarin Development Overview</a:t>
            </a:r>
          </a:p>
          <a:p>
            <a:r>
              <a:rPr lang="en-US" dirty="0" smtClean="0"/>
              <a:t>Developing Xamarin Apps</a:t>
            </a:r>
          </a:p>
          <a:p>
            <a:r>
              <a:rPr lang="en-US" dirty="0" smtClean="0"/>
              <a:t>Developing for Office 365</a:t>
            </a:r>
          </a:p>
          <a:p>
            <a:r>
              <a:rPr lang="en-US" dirty="0" smtClean="0"/>
              <a:t>Creating Shared Projects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Flow</a:t>
            </a:r>
            <a:endParaRPr lang="en-US" dirty="0"/>
          </a:p>
        </p:txBody>
      </p:sp>
      <p:sp>
        <p:nvSpPr>
          <p:cNvPr id="3" name="Slide Number Placeholder 2"/>
          <p:cNvSpPr>
            <a:spLocks noGrp="1"/>
          </p:cNvSpPr>
          <p:nvPr>
            <p:ph type="sldNum" sz="quarter" idx="12"/>
          </p:nvPr>
        </p:nvSpPr>
        <p:spPr>
          <a:xfrm>
            <a:off x="419100" y="6399557"/>
            <a:ext cx="560686" cy="219456"/>
          </a:xfrm>
        </p:spPr>
        <p:txBody>
          <a:bodyPr/>
          <a:lstStyle/>
          <a:p>
            <a:fld id="{727B4C2D-45E2-4621-8491-2995EB46A674}" type="slidenum">
              <a:rPr lang="en-US" smtClean="0"/>
              <a:pPr/>
              <a:t>30</a:t>
            </a:fld>
            <a:endParaRPr lang="en-US" dirty="0"/>
          </a:p>
        </p:txBody>
      </p:sp>
      <p:pic>
        <p:nvPicPr>
          <p:cNvPr id="4" name="Picture 3"/>
          <p:cNvPicPr>
            <a:picLocks noChangeAspect="1"/>
          </p:cNvPicPr>
          <p:nvPr/>
        </p:nvPicPr>
        <p:blipFill>
          <a:blip r:embed="rId2"/>
          <a:stretch>
            <a:fillRect/>
          </a:stretch>
        </p:blipFill>
        <p:spPr>
          <a:xfrm>
            <a:off x="325119" y="1448373"/>
            <a:ext cx="4677881" cy="3251984"/>
          </a:xfrm>
          <a:prstGeom prst="rect">
            <a:avLst/>
          </a:prstGeom>
        </p:spPr>
      </p:pic>
      <p:pic>
        <p:nvPicPr>
          <p:cNvPr id="5" name="Picture 4"/>
          <p:cNvPicPr>
            <a:picLocks noChangeAspect="1"/>
          </p:cNvPicPr>
          <p:nvPr/>
        </p:nvPicPr>
        <p:blipFill>
          <a:blip r:embed="rId3"/>
          <a:stretch>
            <a:fillRect/>
          </a:stretch>
        </p:blipFill>
        <p:spPr>
          <a:xfrm>
            <a:off x="2664060" y="1713774"/>
            <a:ext cx="4677881" cy="3251984"/>
          </a:xfrm>
          <a:prstGeom prst="rect">
            <a:avLst/>
          </a:prstGeom>
        </p:spPr>
      </p:pic>
      <p:pic>
        <p:nvPicPr>
          <p:cNvPr id="6" name="Picture 5"/>
          <p:cNvPicPr>
            <a:picLocks noChangeAspect="1"/>
          </p:cNvPicPr>
          <p:nvPr/>
        </p:nvPicPr>
        <p:blipFill>
          <a:blip r:embed="rId4"/>
          <a:stretch>
            <a:fillRect/>
          </a:stretch>
        </p:blipFill>
        <p:spPr>
          <a:xfrm>
            <a:off x="4928522" y="1979175"/>
            <a:ext cx="4677881" cy="3251984"/>
          </a:xfrm>
          <a:prstGeom prst="rect">
            <a:avLst/>
          </a:prstGeom>
        </p:spPr>
      </p:pic>
      <p:pic>
        <p:nvPicPr>
          <p:cNvPr id="7" name="Picture 6"/>
          <p:cNvPicPr>
            <a:picLocks noChangeAspect="1"/>
          </p:cNvPicPr>
          <p:nvPr/>
        </p:nvPicPr>
        <p:blipFill>
          <a:blip r:embed="rId5"/>
          <a:stretch>
            <a:fillRect/>
          </a:stretch>
        </p:blipFill>
        <p:spPr>
          <a:xfrm>
            <a:off x="7267463" y="2244576"/>
            <a:ext cx="4677881" cy="3251984"/>
          </a:xfrm>
          <a:prstGeom prst="rect">
            <a:avLst/>
          </a:prstGeom>
        </p:spPr>
      </p:pic>
    </p:spTree>
    <p:extLst>
      <p:ext uri="{BB962C8B-B14F-4D97-AF65-F5344CB8AC3E}">
        <p14:creationId xmlns:p14="http://schemas.microsoft.com/office/powerpoint/2010/main" val="1867647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Adding A Connected Service to a XAMARIN App</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10506628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t>
            </a:r>
            <a:r>
              <a:rPr lang="en-US" dirty="0" smtClean="0"/>
              <a:t>Shared Projects</a:t>
            </a:r>
            <a:endParaRPr lang="en-US" dirty="0"/>
          </a:p>
        </p:txBody>
      </p:sp>
    </p:spTree>
    <p:extLst>
      <p:ext uri="{BB962C8B-B14F-4D97-AF65-F5344CB8AC3E}">
        <p14:creationId xmlns:p14="http://schemas.microsoft.com/office/powerpoint/2010/main" val="341730220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Shared Projects</a:t>
            </a:r>
            <a:endParaRPr lang="en-US" dirty="0"/>
          </a:p>
        </p:txBody>
      </p:sp>
      <p:sp>
        <p:nvSpPr>
          <p:cNvPr id="3" name="Text Placeholder 2"/>
          <p:cNvSpPr>
            <a:spLocks noGrp="1"/>
          </p:cNvSpPr>
          <p:nvPr>
            <p:ph type="body" sz="quarter" idx="10"/>
          </p:nvPr>
        </p:nvSpPr>
        <p:spPr/>
        <p:txBody>
          <a:bodyPr/>
          <a:lstStyle/>
          <a:p>
            <a:r>
              <a:rPr lang="en-US" dirty="0" smtClean="0"/>
              <a:t>Allows for reuse of code across projects</a:t>
            </a:r>
          </a:p>
          <a:p>
            <a:pPr lvl="1"/>
            <a:r>
              <a:rPr lang="en-US" dirty="0" smtClean="0"/>
              <a:t>Shared project has no output (e.g. DLL) of its own</a:t>
            </a:r>
          </a:p>
          <a:p>
            <a:pPr lvl="1"/>
            <a:r>
              <a:rPr lang="en-US" dirty="0"/>
              <a:t>Shared </a:t>
            </a:r>
            <a:r>
              <a:rPr lang="en-US" dirty="0" smtClean="0"/>
              <a:t>project code is compiled into any other project that reference it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33</a:t>
            </a:fld>
            <a:endParaRPr lang="en-US" dirty="0"/>
          </a:p>
        </p:txBody>
      </p:sp>
      <p:pic>
        <p:nvPicPr>
          <p:cNvPr id="5" name="Picture 4"/>
          <p:cNvPicPr>
            <a:picLocks noChangeAspect="1"/>
          </p:cNvPicPr>
          <p:nvPr/>
        </p:nvPicPr>
        <p:blipFill>
          <a:blip r:embed="rId2"/>
          <a:stretch>
            <a:fillRect/>
          </a:stretch>
        </p:blipFill>
        <p:spPr>
          <a:xfrm>
            <a:off x="1429113" y="3124705"/>
            <a:ext cx="6899042" cy="3384580"/>
          </a:xfrm>
          <a:prstGeom prst="rect">
            <a:avLst/>
          </a:prstGeom>
          <a:ln>
            <a:solidFill>
              <a:schemeClr val="bg1">
                <a:lumMod val="65000"/>
              </a:schemeClr>
            </a:solidFill>
          </a:ln>
        </p:spPr>
      </p:pic>
    </p:spTree>
    <p:extLst>
      <p:ext uri="{BB962C8B-B14F-4D97-AF65-F5344CB8AC3E}">
        <p14:creationId xmlns:p14="http://schemas.microsoft.com/office/powerpoint/2010/main" val="103514571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Shared Project Solution</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34</a:t>
            </a:fld>
            <a:endParaRPr lang="en-US" dirty="0"/>
          </a:p>
        </p:txBody>
      </p:sp>
      <p:pic>
        <p:nvPicPr>
          <p:cNvPr id="4" name="Picture 3"/>
          <p:cNvPicPr>
            <a:picLocks noChangeAspect="1"/>
          </p:cNvPicPr>
          <p:nvPr/>
        </p:nvPicPr>
        <p:blipFill>
          <a:blip r:embed="rId2"/>
          <a:stretch>
            <a:fillRect/>
          </a:stretch>
        </p:blipFill>
        <p:spPr>
          <a:xfrm>
            <a:off x="348930" y="1653435"/>
            <a:ext cx="5591981" cy="3863806"/>
          </a:xfrm>
          <a:prstGeom prst="rect">
            <a:avLst/>
          </a:prstGeom>
        </p:spPr>
      </p:pic>
      <p:pic>
        <p:nvPicPr>
          <p:cNvPr id="5" name="Picture 4"/>
          <p:cNvPicPr>
            <a:picLocks noChangeAspect="1"/>
          </p:cNvPicPr>
          <p:nvPr/>
        </p:nvPicPr>
        <p:blipFill>
          <a:blip r:embed="rId3"/>
          <a:stretch>
            <a:fillRect/>
          </a:stretch>
        </p:blipFill>
        <p:spPr>
          <a:xfrm>
            <a:off x="6664250" y="1565753"/>
            <a:ext cx="5207205" cy="5144087"/>
          </a:xfrm>
          <a:prstGeom prst="rect">
            <a:avLst/>
          </a:prstGeom>
          <a:ln>
            <a:solidFill>
              <a:schemeClr val="bg1">
                <a:lumMod val="75000"/>
              </a:schemeClr>
            </a:solidFill>
          </a:ln>
        </p:spPr>
      </p:pic>
      <p:sp>
        <p:nvSpPr>
          <p:cNvPr id="6" name="Right Arrow 5"/>
          <p:cNvSpPr/>
          <p:nvPr/>
        </p:nvSpPr>
        <p:spPr bwMode="auto">
          <a:xfrm>
            <a:off x="5295820" y="3323604"/>
            <a:ext cx="1290181" cy="814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78120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an iOS Project</a:t>
            </a:r>
            <a:endParaRPr lang="en-US" dirty="0"/>
          </a:p>
        </p:txBody>
      </p:sp>
      <p:sp>
        <p:nvSpPr>
          <p:cNvPr id="5" name="Text Placeholder 4"/>
          <p:cNvSpPr>
            <a:spLocks noGrp="1"/>
          </p:cNvSpPr>
          <p:nvPr>
            <p:ph type="body" sz="quarter" idx="10"/>
          </p:nvPr>
        </p:nvSpPr>
        <p:spPr/>
        <p:txBody>
          <a:bodyPr/>
          <a:lstStyle/>
          <a:p>
            <a:r>
              <a:rPr lang="en-US" dirty="0" smtClean="0"/>
              <a:t>To build iOS apps you will needs a Mac</a:t>
            </a:r>
          </a:p>
          <a:p>
            <a:pPr lvl="1"/>
            <a:r>
              <a:rPr lang="en-US" dirty="0" smtClean="0"/>
              <a:t>Xamarin product orchestrates communication between Mac and Windows</a:t>
            </a:r>
          </a:p>
          <a:p>
            <a:pPr lvl="1"/>
            <a:r>
              <a:rPr lang="en-US" dirty="0" smtClean="0"/>
              <a:t>Windows PC with Visual Studio pairs with Mac computer</a:t>
            </a:r>
          </a:p>
          <a:p>
            <a:pPr lvl="1"/>
            <a:r>
              <a:rPr lang="en-US" dirty="0" smtClean="0"/>
              <a:t>Builds and debugging sessions can be initiated from Visual Studio</a:t>
            </a:r>
          </a:p>
          <a:p>
            <a:pPr lvl="1"/>
            <a:r>
              <a:rPr lang="en-US" dirty="0" smtClean="0"/>
              <a:t>App compilation done on the Mac</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35</a:t>
            </a:fld>
            <a:endParaRPr lang="en-US" dirty="0"/>
          </a:p>
        </p:txBody>
      </p:sp>
      <p:pic>
        <p:nvPicPr>
          <p:cNvPr id="4" name="Picture 3"/>
          <p:cNvPicPr>
            <a:picLocks noChangeAspect="1"/>
          </p:cNvPicPr>
          <p:nvPr/>
        </p:nvPicPr>
        <p:blipFill>
          <a:blip r:embed="rId2"/>
          <a:stretch>
            <a:fillRect/>
          </a:stretch>
        </p:blipFill>
        <p:spPr>
          <a:xfrm>
            <a:off x="1394207" y="3750597"/>
            <a:ext cx="3153729" cy="2868416"/>
          </a:xfrm>
          <a:prstGeom prst="rect">
            <a:avLst/>
          </a:prstGeom>
        </p:spPr>
      </p:pic>
    </p:spTree>
    <p:extLst>
      <p:ext uri="{BB962C8B-B14F-4D97-AF65-F5344CB8AC3E}">
        <p14:creationId xmlns:p14="http://schemas.microsoft.com/office/powerpoint/2010/main" val="135526472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Xamarin.Forms</a:t>
            </a:r>
            <a:endParaRPr lang="en-US" dirty="0"/>
          </a:p>
        </p:txBody>
      </p:sp>
      <p:sp>
        <p:nvSpPr>
          <p:cNvPr id="3" name="Text Placeholder 2"/>
          <p:cNvSpPr>
            <a:spLocks noGrp="1"/>
          </p:cNvSpPr>
          <p:nvPr>
            <p:ph type="body" sz="quarter" idx="10"/>
          </p:nvPr>
        </p:nvSpPr>
        <p:spPr/>
        <p:txBody>
          <a:bodyPr/>
          <a:lstStyle/>
          <a:p>
            <a:r>
              <a:rPr lang="en-US" sz="3600" dirty="0" smtClean="0"/>
              <a:t>Cross-platform </a:t>
            </a:r>
            <a:r>
              <a:rPr lang="en-US" sz="3600" dirty="0"/>
              <a:t>natively backed UI toolkit </a:t>
            </a:r>
            <a:r>
              <a:rPr lang="en-US" sz="3600" dirty="0" smtClean="0"/>
              <a:t>abstraction</a:t>
            </a:r>
          </a:p>
          <a:p>
            <a:pPr lvl="1"/>
            <a:r>
              <a:rPr lang="en-US" sz="2000" dirty="0" smtClean="0"/>
              <a:t>Allows for UI layouts that </a:t>
            </a:r>
            <a:r>
              <a:rPr lang="en-US" sz="2000" dirty="0"/>
              <a:t>can be shared across Android, iOS, and Windows </a:t>
            </a:r>
            <a:r>
              <a:rPr lang="en-US" sz="2000" dirty="0" smtClean="0"/>
              <a:t>Phone</a:t>
            </a:r>
          </a:p>
          <a:p>
            <a:pPr lvl="1"/>
            <a:r>
              <a:rPr lang="en-US" sz="2000" dirty="0" smtClean="0"/>
              <a:t>User </a:t>
            </a:r>
            <a:r>
              <a:rPr lang="en-US" sz="2000" dirty="0"/>
              <a:t>interfaces are rendered using the native controls of the target </a:t>
            </a:r>
            <a:r>
              <a:rPr lang="en-US" sz="2000" dirty="0" smtClean="0"/>
              <a:t>platform</a:t>
            </a:r>
          </a:p>
          <a:p>
            <a:pPr lvl="1"/>
            <a:r>
              <a:rPr lang="en-US" sz="2000" dirty="0" smtClean="0"/>
              <a:t>Allows applications </a:t>
            </a:r>
            <a:r>
              <a:rPr lang="en-US" sz="2000" dirty="0"/>
              <a:t>to retain the appropriate look and feel for each platform</a:t>
            </a:r>
          </a:p>
        </p:txBody>
      </p:sp>
      <p:sp>
        <p:nvSpPr>
          <p:cNvPr id="4" name="Slide Number Placeholder 3"/>
          <p:cNvSpPr>
            <a:spLocks noGrp="1"/>
          </p:cNvSpPr>
          <p:nvPr>
            <p:ph type="sldNum" sz="quarter" idx="12"/>
          </p:nvPr>
        </p:nvSpPr>
        <p:spPr/>
        <p:txBody>
          <a:bodyPr/>
          <a:lstStyle/>
          <a:p>
            <a:fld id="{727B4C2D-45E2-4621-8491-2995EB46A674}" type="slidenum">
              <a:rPr lang="en-US" smtClean="0"/>
              <a:pPr/>
              <a:t>36</a:t>
            </a:fld>
            <a:endParaRPr lang="en-US" dirty="0"/>
          </a:p>
        </p:txBody>
      </p:sp>
    </p:spTree>
    <p:extLst>
      <p:ext uri="{BB962C8B-B14F-4D97-AF65-F5344CB8AC3E}">
        <p14:creationId xmlns:p14="http://schemas.microsoft.com/office/powerpoint/2010/main" val="2657735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Examining a Xamarin  Cross-Platform Solution</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52846795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Xamarin Development Overview</a:t>
            </a:r>
          </a:p>
          <a:p>
            <a:r>
              <a:rPr lang="en-US" dirty="0" smtClean="0"/>
              <a:t>Developing Xamarin Apps</a:t>
            </a:r>
          </a:p>
          <a:p>
            <a:r>
              <a:rPr lang="en-US" dirty="0" smtClean="0"/>
              <a:t>Developing for Office 365</a:t>
            </a:r>
          </a:p>
          <a:p>
            <a:r>
              <a:rPr lang="en-US" dirty="0" smtClean="0"/>
              <a:t>Creating Portable Xamarin Apps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a:t>S</a:t>
            </a:r>
            <a:r>
              <a:rPr lang="en-US" dirty="0" smtClean="0"/>
              <a:t>ummary</a:t>
            </a:r>
            <a:br>
              <a:rPr lang="en-US" dirty="0" smtClean="0"/>
            </a:br>
            <a:endParaRPr lang="en-US" dirty="0"/>
          </a:p>
        </p:txBody>
      </p:sp>
    </p:spTree>
    <p:extLst>
      <p:ext uri="{BB962C8B-B14F-4D97-AF65-F5344CB8AC3E}">
        <p14:creationId xmlns:p14="http://schemas.microsoft.com/office/powerpoint/2010/main" val="241533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Building skills</a:t>
            </a:r>
          </a:p>
        </p:txBody>
      </p:sp>
      <p:sp>
        <p:nvSpPr>
          <p:cNvPr id="2" name="Text Placeholder 1"/>
          <p:cNvSpPr>
            <a:spLocks noGrp="1"/>
          </p:cNvSpPr>
          <p:nvPr>
            <p:ph type="body" sz="quarter" idx="11"/>
          </p:nvPr>
        </p:nvSpPr>
        <p:spPr>
          <a:xfrm>
            <a:off x="271513" y="1190978"/>
            <a:ext cx="11648118" cy="4251523"/>
          </a:xfrm>
        </p:spPr>
        <p:txBody>
          <a:bodyPr/>
          <a:lstStyle/>
          <a:p>
            <a:r>
              <a:rPr lang="en-US" dirty="0" smtClean="0"/>
              <a:t>Microsoft Virtual Academy</a:t>
            </a:r>
          </a:p>
          <a:p>
            <a:pPr lvl="1"/>
            <a:r>
              <a:rPr lang="en-US" dirty="0" smtClean="0">
                <a:gradFill>
                  <a:gsLst>
                    <a:gs pos="1250">
                      <a:srgbClr val="00BCF2"/>
                    </a:gs>
                    <a:gs pos="100000">
                      <a:srgbClr val="00BCF2"/>
                    </a:gs>
                  </a:gsLst>
                  <a:lin ang="5400000" scaled="0"/>
                </a:gradFill>
              </a:rPr>
              <a:t>dev.office.com/training</a:t>
            </a:r>
          </a:p>
          <a:p>
            <a:r>
              <a:rPr lang="en-US" dirty="0" smtClean="0"/>
              <a:t>Code Samples</a:t>
            </a:r>
          </a:p>
          <a:p>
            <a:pPr lvl="1"/>
            <a:r>
              <a:rPr lang="en-US" dirty="0">
                <a:gradFill>
                  <a:gsLst>
                    <a:gs pos="1250">
                      <a:srgbClr val="00BCF2"/>
                    </a:gs>
                    <a:gs pos="100000">
                      <a:srgbClr val="00BCF2"/>
                    </a:gs>
                  </a:gsLst>
                  <a:lin ang="5400000" scaled="0"/>
                </a:gradFill>
              </a:rPr>
              <a:t>dev.office.com/code-samples</a:t>
            </a:r>
          </a:p>
          <a:p>
            <a:r>
              <a:rPr lang="en-US" dirty="0" smtClean="0"/>
              <a:t>DX Office 365 Dev Camps</a:t>
            </a:r>
          </a:p>
          <a:p>
            <a:r>
              <a:rPr lang="en-US" dirty="0" smtClean="0"/>
              <a:t>Office 365 Summit </a:t>
            </a:r>
            <a:br>
              <a:rPr lang="en-US" dirty="0" smtClean="0"/>
            </a:br>
            <a:r>
              <a:rPr lang="en-US" dirty="0" smtClean="0"/>
              <a:t>Developer Tracks</a:t>
            </a:r>
          </a:p>
          <a:p>
            <a:pPr lvl="1"/>
            <a:r>
              <a:rPr lang="en-US" dirty="0">
                <a:gradFill>
                  <a:gsLst>
                    <a:gs pos="1250">
                      <a:srgbClr val="00BCF2"/>
                    </a:gs>
                    <a:gs pos="100000">
                      <a:srgbClr val="00BCF2"/>
                    </a:gs>
                  </a:gsLst>
                  <a:lin ang="5400000" scaled="0"/>
                </a:gradFill>
                <a:hlinkClick r:id="rId2" action="ppaction://hlinkfile"/>
              </a:rPr>
              <a:t>summit.office.com</a:t>
            </a:r>
            <a:endParaRPr lang="en-US" dirty="0">
              <a:gradFill>
                <a:gsLst>
                  <a:gs pos="1250">
                    <a:srgbClr val="00BCF2"/>
                  </a:gs>
                  <a:gs pos="100000">
                    <a:srgbClr val="00BCF2"/>
                  </a:gs>
                </a:gsLst>
                <a:lin ang="5400000" scaled="0"/>
              </a:gradFill>
            </a:endParaRPr>
          </a:p>
        </p:txBody>
      </p:sp>
      <p:sp>
        <p:nvSpPr>
          <p:cNvPr id="4" name="Rectangle 3"/>
          <p:cNvSpPr/>
          <p:nvPr/>
        </p:nvSpPr>
        <p:spPr bwMode="auto">
          <a:xfrm>
            <a:off x="2452" y="-855186"/>
            <a:ext cx="7614563" cy="7727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defTabSz="913554" fontAlgn="base">
              <a:lnSpc>
                <a:spcPct val="90000"/>
              </a:lnSpc>
              <a:spcBef>
                <a:spcPct val="0"/>
              </a:spcBef>
              <a:spcAft>
                <a:spcPct val="0"/>
              </a:spcAft>
            </a:pPr>
            <a:r>
              <a:rPr lang="en-US" sz="1763" dirty="0">
                <a:solidFill>
                  <a:srgbClr val="FFFFFF"/>
                </a:solidFill>
              </a:rPr>
              <a:t>Add screens shot from link</a:t>
            </a: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239621" y="1202109"/>
            <a:ext cx="4239452" cy="3772489"/>
            <a:chOff x="1503299" y="914400"/>
            <a:chExt cx="1685883" cy="1500188"/>
          </a:xfrm>
        </p:grpSpPr>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2"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Freeform 112"/>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14"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17" name="Group 116"/>
          <p:cNvGrpSpPr/>
          <p:nvPr/>
        </p:nvGrpSpPr>
        <p:grpSpPr>
          <a:xfrm>
            <a:off x="5781823" y="2768990"/>
            <a:ext cx="4032535" cy="2610798"/>
            <a:chOff x="2781859" y="2353478"/>
            <a:chExt cx="3165371" cy="2049370"/>
          </a:xfrm>
        </p:grpSpPr>
        <p:sp>
          <p:nvSpPr>
            <p:cNvPr id="8"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0"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3"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4"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5"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6"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7"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5"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6"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16" name="Group 115"/>
          <p:cNvGrpSpPr/>
          <p:nvPr/>
        </p:nvGrpSpPr>
        <p:grpSpPr>
          <a:xfrm>
            <a:off x="10472195" y="3738762"/>
            <a:ext cx="817744" cy="1512988"/>
            <a:chOff x="4618455" y="3337427"/>
            <a:chExt cx="641895" cy="1187634"/>
          </a:xfrm>
        </p:grpSpPr>
        <p:sp>
          <p:nvSpPr>
            <p:cNvPr id="18"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75"/>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Rectangle 76"/>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Rectangle 77"/>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Rectangle 78"/>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Rectangle 79"/>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Rectangle 80"/>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Freeform 92"/>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Oval 94"/>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Freeform 96"/>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Rectangle 97"/>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Rectangle 98"/>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Rectangle 99"/>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Rectangle 100"/>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Rectangle 106"/>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0" name="Picture 109"/>
            <p:cNvPicPr>
              <a:picLocks noChangeAspect="1"/>
            </p:cNvPicPr>
            <p:nvPr/>
          </p:nvPicPr>
          <p:blipFill rotWithShape="1">
            <a:blip r:embed="rId5">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384059809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7" name="Picture 5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943" y="1276974"/>
            <a:ext cx="3787662" cy="1553647"/>
          </a:xfrm>
          <a:prstGeom prst="rect">
            <a:avLst/>
          </a:prstGeom>
        </p:spPr>
      </p:pic>
      <p:sp>
        <p:nvSpPr>
          <p:cNvPr id="9" name="Title 8"/>
          <p:cNvSpPr>
            <a:spLocks noGrp="1"/>
          </p:cNvSpPr>
          <p:nvPr>
            <p:ph type="title"/>
          </p:nvPr>
        </p:nvSpPr>
        <p:spPr/>
        <p:txBody>
          <a:bodyPr/>
          <a:lstStyle/>
          <a:p>
            <a:r>
              <a:rPr lang="en-US" dirty="0" smtClean="0"/>
              <a:t>Vision</a:t>
            </a:r>
            <a:endParaRPr lang="en-US" dirty="0"/>
          </a:p>
        </p:txBody>
      </p:sp>
      <p:grpSp>
        <p:nvGrpSpPr>
          <p:cNvPr id="357" name="Group 356"/>
          <p:cNvGrpSpPr/>
          <p:nvPr/>
        </p:nvGrpSpPr>
        <p:grpSpPr>
          <a:xfrm>
            <a:off x="288620" y="1173602"/>
            <a:ext cx="3693748" cy="1486831"/>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2" rIns="179141" bIns="143312"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2" rIns="179141" bIns="143312"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2" rIns="179141" bIns="143312"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5" rIns="89570" bIns="44785" numCol="1" anchor="t" anchorCtr="0" compatLnSpc="1">
                <a:prstTxWarp prst="textNoShape">
                  <a:avLst/>
                </a:prstTxWarp>
              </a:bodyPr>
              <a:lstStyle/>
              <a:p>
                <a:pPr defTabSz="913643"/>
                <a:endParaRPr lang="en-US" sz="1763">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grpSp>
        <p:nvGrpSpPr>
          <p:cNvPr id="439" name="Group 438"/>
          <p:cNvGrpSpPr/>
          <p:nvPr/>
        </p:nvGrpSpPr>
        <p:grpSpPr>
          <a:xfrm>
            <a:off x="5274456" y="1290751"/>
            <a:ext cx="1790145" cy="1526765"/>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4001"/>
                <a:endParaRPr lang="en-US" sz="1763">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4001"/>
                <a:endParaRPr lang="en-US" sz="1763">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2" rIns="179141" bIns="143312"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6763" y="2051040"/>
            <a:ext cx="309834" cy="610556"/>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sp>
        <p:nvSpPr>
          <p:cNvPr id="516" name="Rectangle 515"/>
          <p:cNvSpPr/>
          <p:nvPr/>
        </p:nvSpPr>
        <p:spPr bwMode="auto">
          <a:xfrm>
            <a:off x="460548" y="2932604"/>
            <a:ext cx="3732095" cy="87872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defTabSz="913554"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0548" y="3811326"/>
            <a:ext cx="3732095" cy="2749705"/>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0548" y="2932604"/>
            <a:ext cx="3732095"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defTabSz="913554"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2274" y="3990997"/>
            <a:ext cx="992539" cy="361250"/>
            <a:chOff x="683707" y="4085194"/>
            <a:chExt cx="1013112" cy="368739"/>
          </a:xfrm>
        </p:grpSpPr>
        <p:sp>
          <p:nvSpPr>
            <p:cNvPr id="520" name="TextBox 519"/>
            <p:cNvSpPr txBox="1"/>
            <p:nvPr/>
          </p:nvSpPr>
          <p:spPr>
            <a:xfrm>
              <a:off x="1132043" y="4154025"/>
              <a:ext cx="564776" cy="193796"/>
            </a:xfrm>
            <a:prstGeom prst="rect">
              <a:avLst/>
            </a:prstGeom>
            <a:noFill/>
          </p:spPr>
          <p:txBody>
            <a:bodyPr wrap="square" lIns="0" tIns="0" rIns="0" bIns="0" rtlCol="0">
              <a:spAutoFit/>
            </a:bodyPr>
            <a:lstStyle/>
            <a:p>
              <a:pPr defTabSz="913818">
                <a:lnSpc>
                  <a:spcPct val="90000"/>
                </a:lnSpc>
                <a:spcAft>
                  <a:spcPts val="588"/>
                </a:spcAft>
              </a:pPr>
              <a:r>
                <a:rPr lang="en-US" sz="1371"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2274" y="5269536"/>
            <a:ext cx="1034461" cy="17637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535" name="Group 32"/>
          <p:cNvGrpSpPr>
            <a:grpSpLocks noChangeAspect="1"/>
          </p:cNvGrpSpPr>
          <p:nvPr/>
        </p:nvGrpSpPr>
        <p:grpSpPr bwMode="auto">
          <a:xfrm>
            <a:off x="672274" y="5564413"/>
            <a:ext cx="1088507" cy="350900"/>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555" name="Group 554"/>
          <p:cNvGrpSpPr/>
          <p:nvPr/>
        </p:nvGrpSpPr>
        <p:grpSpPr>
          <a:xfrm>
            <a:off x="2297208" y="5291866"/>
            <a:ext cx="1734372" cy="322293"/>
            <a:chOff x="3780357" y="9151926"/>
            <a:chExt cx="1910317" cy="392096"/>
          </a:xfrm>
        </p:grpSpPr>
        <p:sp>
          <p:nvSpPr>
            <p:cNvPr id="556" name="TextBox 555"/>
            <p:cNvSpPr txBox="1"/>
            <p:nvPr/>
          </p:nvSpPr>
          <p:spPr>
            <a:xfrm>
              <a:off x="4286127" y="9235523"/>
              <a:ext cx="1404547" cy="230980"/>
            </a:xfrm>
            <a:prstGeom prst="rect">
              <a:avLst/>
            </a:prstGeom>
            <a:noFill/>
          </p:spPr>
          <p:txBody>
            <a:bodyPr wrap="square" lIns="0" tIns="0" rIns="0" bIns="0" rtlCol="0">
              <a:spAutoFit/>
            </a:bodyPr>
            <a:lstStyle/>
            <a:p>
              <a:pPr defTabSz="913818">
                <a:lnSpc>
                  <a:spcPct val="90000"/>
                </a:lnSpc>
                <a:spcAft>
                  <a:spcPts val="588"/>
                </a:spcAft>
              </a:pPr>
              <a:r>
                <a:rPr lang="en-US" sz="1371"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7243" y="4470751"/>
            <a:ext cx="772903" cy="344184"/>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nvGrpSpPr>
          <p:cNvPr id="559" name="Group 558"/>
          <p:cNvGrpSpPr/>
          <p:nvPr/>
        </p:nvGrpSpPr>
        <p:grpSpPr>
          <a:xfrm>
            <a:off x="677243" y="4933441"/>
            <a:ext cx="944954" cy="217592"/>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546"/>
            </a:xfrm>
            <a:prstGeom prst="rect">
              <a:avLst/>
            </a:prstGeom>
            <a:noFill/>
          </p:spPr>
          <p:txBody>
            <a:bodyPr wrap="square" lIns="0" tIns="0" rIns="0" bIns="0" rtlCol="0">
              <a:spAutoFit/>
            </a:bodyPr>
            <a:lstStyle/>
            <a:p>
              <a:pPr defTabSz="913818">
                <a:lnSpc>
                  <a:spcPct val="90000"/>
                </a:lnSpc>
                <a:spcAft>
                  <a:spcPts val="588"/>
                </a:spcAft>
              </a:pPr>
              <a:r>
                <a:rPr lang="en-US" sz="1175"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71230" y="6033821"/>
            <a:ext cx="1050168" cy="35979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5" name="Freeform 35"/>
          <p:cNvSpPr>
            <a:spLocks noChangeAspect="1" noEditPoints="1"/>
          </p:cNvSpPr>
          <p:nvPr/>
        </p:nvSpPr>
        <p:spPr bwMode="auto">
          <a:xfrm>
            <a:off x="2297208" y="3990996"/>
            <a:ext cx="1294935" cy="36226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nvGrpSpPr>
          <p:cNvPr id="576" name="Group 53"/>
          <p:cNvGrpSpPr>
            <a:grpSpLocks noChangeAspect="1"/>
          </p:cNvGrpSpPr>
          <p:nvPr/>
        </p:nvGrpSpPr>
        <p:grpSpPr bwMode="auto">
          <a:xfrm>
            <a:off x="2297209" y="4427038"/>
            <a:ext cx="939733" cy="359381"/>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595" name="Group 140"/>
          <p:cNvGrpSpPr>
            <a:grpSpLocks noChangeAspect="1"/>
          </p:cNvGrpSpPr>
          <p:nvPr/>
        </p:nvGrpSpPr>
        <p:grpSpPr bwMode="auto">
          <a:xfrm>
            <a:off x="2297208" y="4860195"/>
            <a:ext cx="1262173" cy="357892"/>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sp>
        <p:nvSpPr>
          <p:cNvPr id="611" name="Freeform 33"/>
          <p:cNvSpPr>
            <a:spLocks noChangeAspect="1" noEditPoints="1"/>
          </p:cNvSpPr>
          <p:nvPr/>
        </p:nvSpPr>
        <p:spPr bwMode="auto">
          <a:xfrm>
            <a:off x="2297208" y="5687936"/>
            <a:ext cx="820488" cy="340130"/>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612" name="Picture 6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97208" y="6101843"/>
            <a:ext cx="1037158" cy="250522"/>
          </a:xfrm>
          <a:prstGeom prst="rect">
            <a:avLst/>
          </a:prstGeom>
        </p:spPr>
      </p:pic>
      <p:sp>
        <p:nvSpPr>
          <p:cNvPr id="614" name="Rectangle 613"/>
          <p:cNvSpPr/>
          <p:nvPr/>
        </p:nvSpPr>
        <p:spPr bwMode="auto">
          <a:xfrm>
            <a:off x="4233456" y="2932604"/>
            <a:ext cx="3732095" cy="87872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defTabSz="913554"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3456" y="2932604"/>
            <a:ext cx="3732095"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defTabSz="913554"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3456" y="3811326"/>
            <a:ext cx="3732095" cy="2775000"/>
            <a:chOff x="4318705" y="3887512"/>
            <a:chExt cx="3809455" cy="2832522"/>
          </a:xfrm>
        </p:grpSpPr>
        <p:sp>
          <p:nvSpPr>
            <p:cNvPr id="615" name="Rectangle 614"/>
            <p:cNvSpPr/>
            <p:nvPr/>
          </p:nvSpPr>
          <p:spPr bwMode="auto">
            <a:xfrm>
              <a:off x="4318705" y="3887512"/>
              <a:ext cx="3809455" cy="2806701"/>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583" tIns="44792" rIns="89583" bIns="44792" numCol="1" anchor="t" anchorCtr="0" compatLnSpc="1">
                <a:prstTxWarp prst="textNoShape">
                  <a:avLst/>
                </a:prstTxWarp>
              </a:bodyPr>
              <a:lstStyle/>
              <a:p>
                <a:pPr defTabSz="913818"/>
                <a:endParaRPr lang="en-US" sz="1959">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3818">
                    <a:lnSpc>
                      <a:spcPct val="90000"/>
                    </a:lnSpc>
                    <a:spcAft>
                      <a:spcPts val="588"/>
                    </a:spcAft>
                  </a:pPr>
                  <a:r>
                    <a:rPr lang="en-US" sz="1175" dirty="0">
                      <a:gradFill>
                        <a:gsLst>
                          <a:gs pos="2917">
                            <a:srgbClr val="FFFFFF"/>
                          </a:gs>
                          <a:gs pos="30000">
                            <a:srgbClr val="FFFFFF"/>
                          </a:gs>
                        </a:gsLst>
                        <a:lin ang="5400000" scaled="0"/>
                      </a:gradFill>
                    </a:rPr>
                    <a:t>Users and </a:t>
                  </a:r>
                  <a:br>
                    <a:rPr lang="en-US" sz="1175" dirty="0">
                      <a:gradFill>
                        <a:gsLst>
                          <a:gs pos="2917">
                            <a:srgbClr val="FFFFFF"/>
                          </a:gs>
                          <a:gs pos="30000">
                            <a:srgbClr val="FFFFFF"/>
                          </a:gs>
                        </a:gsLst>
                        <a:lin ang="5400000" scaled="0"/>
                      </a:gradFill>
                    </a:rPr>
                  </a:br>
                  <a:r>
                    <a:rPr lang="en-US" sz="1175"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818"/>
                  <a:r>
                    <a:rPr lang="en-US" sz="1175"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818"/>
                  <a:r>
                    <a:rPr lang="en-US" sz="1175"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818"/>
                  <a:r>
                    <a:rPr lang="en-US" sz="1175"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3818">
                    <a:lnSpc>
                      <a:spcPct val="90000"/>
                    </a:lnSpc>
                    <a:spcAft>
                      <a:spcPts val="588"/>
                    </a:spcAft>
                  </a:pPr>
                  <a:r>
                    <a:rPr lang="en-US" sz="1175"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3818">
                    <a:lnSpc>
                      <a:spcPct val="90000"/>
                    </a:lnSpc>
                    <a:spcAft>
                      <a:spcPts val="588"/>
                    </a:spcAft>
                  </a:pPr>
                  <a:r>
                    <a:rPr lang="en-US" sz="1175"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3818">
                    <a:lnSpc>
                      <a:spcPct val="90000"/>
                    </a:lnSpc>
                    <a:spcAft>
                      <a:spcPts val="588"/>
                    </a:spcAft>
                  </a:pPr>
                  <a:r>
                    <a:rPr lang="en-US" sz="1175"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3818">
                    <a:lnSpc>
                      <a:spcPct val="90000"/>
                    </a:lnSpc>
                    <a:spcAft>
                      <a:spcPts val="588"/>
                    </a:spcAft>
                  </a:pPr>
                  <a:r>
                    <a:rPr lang="en-US" sz="1175"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3818">
                    <a:lnSpc>
                      <a:spcPct val="90000"/>
                    </a:lnSpc>
                    <a:spcAft>
                      <a:spcPts val="588"/>
                    </a:spcAft>
                  </a:pPr>
                  <a:r>
                    <a:rPr lang="en-US" sz="1175"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3818">
                    <a:lnSpc>
                      <a:spcPct val="90000"/>
                    </a:lnSpc>
                    <a:spcAft>
                      <a:spcPts val="588"/>
                    </a:spcAft>
                  </a:pPr>
                  <a:r>
                    <a:rPr lang="en-US" sz="1175"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3818">
                    <a:lnSpc>
                      <a:spcPct val="90000"/>
                    </a:lnSpc>
                    <a:spcAft>
                      <a:spcPts val="588"/>
                    </a:spcAft>
                  </a:pPr>
                  <a:r>
                    <a:rPr lang="en-US" sz="1175"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3818">
                    <a:lnSpc>
                      <a:spcPct val="90000"/>
                    </a:lnSpc>
                    <a:spcAft>
                      <a:spcPts val="588"/>
                    </a:spcAft>
                  </a:pPr>
                  <a:r>
                    <a:rPr lang="en-US" sz="1175"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5" tIns="44768" rIns="0" bIns="44768" numCol="1" spcCol="0" rtlCol="0" fromWordArt="0" anchor="ctr" anchorCtr="0" forceAA="0" compatLnSpc="1">
              <a:prstTxWarp prst="textNoShape">
                <a:avLst/>
              </a:prstTxWarp>
              <a:noAutofit/>
            </a:bodyPr>
            <a:lstStyle/>
            <a:p>
              <a:pPr defTabSz="913194">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5" tIns="44768" rIns="0" bIns="44768" numCol="1" spcCol="0" rtlCol="0" fromWordArt="0" anchor="ctr" anchorCtr="0" forceAA="0" compatLnSpc="1">
              <a:prstTxWarp prst="textNoShape">
                <a:avLst/>
              </a:prstTxWarp>
              <a:noAutofit/>
            </a:bodyPr>
            <a:lstStyle/>
            <a:p>
              <a:pPr defTabSz="913194">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5" tIns="44768" rIns="0" bIns="44768" numCol="1" spcCol="0" rtlCol="0" fromWordArt="0" anchor="ctr" anchorCtr="0" forceAA="0" compatLnSpc="1">
              <a:prstTxWarp prst="textNoShape">
                <a:avLst/>
              </a:prstTxWarp>
              <a:noAutofit/>
            </a:bodyPr>
            <a:lstStyle/>
            <a:p>
              <a:pPr defTabSz="913194">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775" tIns="43885" rIns="87775" bIns="43885" numCol="1" anchor="t" anchorCtr="0" compatLnSpc="1">
              <a:prstTxWarp prst="textNoShape">
                <a:avLst/>
              </a:prstTxWarp>
            </a:bodyPr>
            <a:lstStyle/>
            <a:p>
              <a:pPr defTabSz="895203"/>
              <a:endParaRPr lang="en-US" sz="1762"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570" tIns="44785" rIns="89570" bIns="44785" numCol="1" anchor="t" anchorCtr="0" compatLnSpc="1">
              <a:prstTxWarp prst="textNoShape">
                <a:avLst/>
              </a:prstTxWarp>
            </a:bodyPr>
            <a:lstStyle/>
            <a:p>
              <a:pPr defTabSz="913643"/>
              <a:endParaRPr lang="en-US" sz="1763">
                <a:solidFill>
                  <a:srgbClr val="FFFFFF"/>
                </a:solidFill>
              </a:endParaRPr>
            </a:p>
          </p:txBody>
        </p:sp>
      </p:grpSp>
      <p:sp>
        <p:nvSpPr>
          <p:cNvPr id="658" name="Rectangle 657"/>
          <p:cNvSpPr/>
          <p:nvPr/>
        </p:nvSpPr>
        <p:spPr bwMode="auto">
          <a:xfrm>
            <a:off x="8006365" y="2932604"/>
            <a:ext cx="3732095" cy="87872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defTabSz="913554"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6365" y="3811326"/>
            <a:ext cx="3732095" cy="2749705"/>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6365" y="2932604"/>
            <a:ext cx="3732095"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defTabSz="913554"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cxnSp>
        <p:nvCxnSpPr>
          <p:cNvPr id="661" name="Straight Connector 660"/>
          <p:cNvCxnSpPr/>
          <p:nvPr/>
        </p:nvCxnSpPr>
        <p:spPr>
          <a:xfrm>
            <a:off x="8062612" y="5396164"/>
            <a:ext cx="3560928"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9146" y="4823995"/>
            <a:ext cx="533991" cy="266995"/>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0909" y="4838004"/>
            <a:ext cx="947167" cy="253743"/>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8220" y="4751810"/>
            <a:ext cx="318047" cy="403570"/>
          </a:xfrm>
          <a:prstGeom prst="rect">
            <a:avLst/>
          </a:prstGeom>
        </p:spPr>
      </p:pic>
      <p:pic>
        <p:nvPicPr>
          <p:cNvPr id="669" name="Picture 668"/>
          <p:cNvPicPr>
            <a:picLocks noChangeAspect="1"/>
          </p:cNvPicPr>
          <p:nvPr/>
        </p:nvPicPr>
        <p:blipFill rotWithShape="1">
          <a:blip r:embed="rId14">
            <a:extLst>
              <a:ext uri="{28A0092B-C50C-407E-A947-70E740481C1C}">
                <a14:useLocalDpi xmlns:a14="http://schemas.microsoft.com/office/drawing/2010/main" val="0"/>
              </a:ext>
            </a:extLst>
          </a:blip>
          <a:srcRect r="74521" b="13629"/>
          <a:stretch/>
        </p:blipFill>
        <p:spPr>
          <a:xfrm>
            <a:off x="8886179" y="4759465"/>
            <a:ext cx="399160" cy="400866"/>
          </a:xfrm>
          <a:prstGeom prst="rect">
            <a:avLst/>
          </a:prstGeom>
        </p:spPr>
      </p:pic>
      <p:pic>
        <p:nvPicPr>
          <p:cNvPr id="664" name="Picture 66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8418" y="5541042"/>
            <a:ext cx="999586" cy="33319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4386" y="6011628"/>
            <a:ext cx="1074945" cy="404180"/>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4492" y="4035043"/>
            <a:ext cx="475189" cy="446792"/>
          </a:xfrm>
          <a:prstGeom prst="rect">
            <a:avLst/>
          </a:prstGeom>
        </p:spPr>
      </p:pic>
      <p:pic>
        <p:nvPicPr>
          <p:cNvPr id="671" name="Picture 670"/>
          <p:cNvPicPr>
            <a:picLocks noChangeAspect="1"/>
          </p:cNvPicPr>
          <p:nvPr/>
        </p:nvPicPr>
        <p:blipFill rotWithShape="1">
          <a:blip r:embed="rId19">
            <a:extLst>
              <a:ext uri="{28A0092B-C50C-407E-A947-70E740481C1C}">
                <a14:useLocalDpi xmlns:a14="http://schemas.microsoft.com/office/drawing/2010/main" val="0"/>
              </a:ext>
            </a:extLst>
          </a:blip>
          <a:srcRect l="13445" t="17569" r="13162" b="17640"/>
          <a:stretch/>
        </p:blipFill>
        <p:spPr>
          <a:xfrm>
            <a:off x="10372662" y="4027497"/>
            <a:ext cx="491096" cy="433540"/>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5760" y="4006847"/>
            <a:ext cx="405896" cy="474839"/>
          </a:xfrm>
          <a:prstGeom prst="rect">
            <a:avLst/>
          </a:prstGeom>
          <a:noFill/>
          <a:ln>
            <a:noFill/>
          </a:ln>
          <a:effectLst/>
          <a:extLst/>
        </p:spPr>
      </p:pic>
      <p:grpSp>
        <p:nvGrpSpPr>
          <p:cNvPr id="673" name="Group 672"/>
          <p:cNvGrpSpPr/>
          <p:nvPr/>
        </p:nvGrpSpPr>
        <p:grpSpPr>
          <a:xfrm>
            <a:off x="9717783" y="4017847"/>
            <a:ext cx="420647" cy="474809"/>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570" tIns="44785" rIns="89570" bIns="44785" numCol="1" anchor="t" anchorCtr="0" compatLnSpc="1">
              <a:prstTxWarp prst="textNoShape">
                <a:avLst/>
              </a:prstTxWarp>
            </a:bodyPr>
            <a:lstStyle/>
            <a:p>
              <a:pPr defTabSz="913643"/>
              <a:r>
                <a:rPr lang="en-US" sz="1763"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570" tIns="44785" rIns="89570" bIns="44785" numCol="1" anchor="t" anchorCtr="0" compatLnSpc="1">
              <a:prstTxWarp prst="textNoShape">
                <a:avLst/>
              </a:prstTxWarp>
            </a:bodyPr>
            <a:lstStyle/>
            <a:p>
              <a:pPr defTabSz="913643"/>
              <a:endParaRPr lang="en-US" sz="1763">
                <a:solidFill>
                  <a:srgbClr val="FFFFFF"/>
                </a:solidFill>
              </a:endParaRPr>
            </a:p>
          </p:txBody>
        </p:sp>
      </p:grpSp>
      <p:grpSp>
        <p:nvGrpSpPr>
          <p:cNvPr id="676" name="Group 25"/>
          <p:cNvGrpSpPr>
            <a:grpSpLocks noChangeAspect="1"/>
          </p:cNvGrpSpPr>
          <p:nvPr/>
        </p:nvGrpSpPr>
        <p:grpSpPr bwMode="auto">
          <a:xfrm>
            <a:off x="8208911" y="5634147"/>
            <a:ext cx="1547355" cy="187516"/>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5618" y="4052708"/>
            <a:ext cx="680883" cy="418044"/>
          </a:xfrm>
          <a:prstGeom prst="rect">
            <a:avLst/>
          </a:prstGeom>
        </p:spPr>
      </p:pic>
      <p:grpSp>
        <p:nvGrpSpPr>
          <p:cNvPr id="692" name="Group 691"/>
          <p:cNvGrpSpPr>
            <a:grpSpLocks noChangeAspect="1"/>
          </p:cNvGrpSpPr>
          <p:nvPr/>
        </p:nvGrpSpPr>
        <p:grpSpPr>
          <a:xfrm>
            <a:off x="8328123" y="4652213"/>
            <a:ext cx="393519" cy="555415"/>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spTree>
    <p:extLst>
      <p:ext uri="{BB962C8B-B14F-4D97-AF65-F5344CB8AC3E}">
        <p14:creationId xmlns:p14="http://schemas.microsoft.com/office/powerpoint/2010/main" val="869135297"/>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71511" y="3974919"/>
            <a:ext cx="11438064" cy="2423401"/>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71511" y="1886694"/>
            <a:ext cx="11438064" cy="1990224"/>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hidden="1"/>
          <p:cNvSpPr/>
          <p:nvPr/>
        </p:nvSpPr>
        <p:spPr bwMode="auto">
          <a:xfrm>
            <a:off x="7351" y="1336948"/>
            <a:ext cx="6169424" cy="5516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42" tIns="143236" rIns="179042" bIns="143236" numCol="1" spcCol="0" rtlCol="0" fromWordArt="0" anchor="t" anchorCtr="0" forceAA="0" compatLnSpc="1">
            <a:prstTxWarp prst="textNoShape">
              <a:avLst/>
            </a:prstTxWarp>
            <a:noAutofit/>
          </a:bodyPr>
          <a:lstStyle/>
          <a:p>
            <a:pPr algn="ctr" defTabSz="912924" fontAlgn="base">
              <a:lnSpc>
                <a:spcPct val="90000"/>
              </a:lnSpc>
              <a:spcBef>
                <a:spcPct val="0"/>
              </a:spcBef>
              <a:spcAft>
                <a:spcPct val="0"/>
              </a:spcAft>
            </a:pPr>
            <a:endParaRPr lang="en-US" sz="2349"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176404" y="-134622"/>
            <a:ext cx="7798317" cy="1952915"/>
            <a:chOff x="477350" y="330556"/>
            <a:chExt cx="7959963" cy="1993396"/>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2" y="1810873"/>
              <a:ext cx="6278221" cy="430853"/>
            </a:xfrm>
            <a:prstGeom prst="rect">
              <a:avLst/>
            </a:prstGeom>
            <a:noFill/>
          </p:spPr>
          <p:txBody>
            <a:bodyPr wrap="square" lIns="0" tIns="0" rIns="0" bIns="0" rtlCol="0">
              <a:spAutoFit/>
            </a:bodyPr>
            <a:lstStyle/>
            <a:p>
              <a:pPr defTabSz="913818"/>
              <a:r>
                <a:rPr lang="en-US" sz="2743" dirty="0">
                  <a:solidFill>
                    <a:srgbClr val="FFFFFF"/>
                  </a:solidFill>
                  <a:latin typeface="Segoe UI Light"/>
                </a:rPr>
                <a:t>Developer Patterns &amp; Practices</a:t>
              </a:r>
            </a:p>
          </p:txBody>
        </p:sp>
      </p:grpSp>
      <p:sp>
        <p:nvSpPr>
          <p:cNvPr id="7" name="Rectangle 6"/>
          <p:cNvSpPr/>
          <p:nvPr/>
        </p:nvSpPr>
        <p:spPr bwMode="auto">
          <a:xfrm>
            <a:off x="7351" y="-1019132"/>
            <a:ext cx="7614563" cy="7803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defTabSz="913554" fontAlgn="base">
              <a:lnSpc>
                <a:spcPct val="90000"/>
              </a:lnSpc>
              <a:spcBef>
                <a:spcPct val="0"/>
              </a:spcBef>
              <a:spcAft>
                <a:spcPct val="0"/>
              </a:spcAft>
            </a:pPr>
            <a:r>
              <a:rPr lang="en-US" sz="1763" dirty="0">
                <a:solidFill>
                  <a:srgbClr val="FFFFFF"/>
                </a:solidFill>
              </a:rPr>
              <a:t>Make look cool</a:t>
            </a: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1555987" y="2021175"/>
            <a:ext cx="7330121" cy="1506985"/>
          </a:xfrm>
          <a:prstGeom prst="rect">
            <a:avLst/>
          </a:prstGeom>
          <a:noFill/>
        </p:spPr>
        <p:txBody>
          <a:bodyPr wrap="square">
            <a:spAutoFit/>
          </a:bodyPr>
          <a:lstStyle/>
          <a:p>
            <a:pPr defTabSz="913818">
              <a:lnSpc>
                <a:spcPct val="90000"/>
              </a:lnSpc>
              <a:spcBef>
                <a:spcPts val="588"/>
              </a:spcBef>
              <a:spcAft>
                <a:spcPts val="1763"/>
              </a:spcAft>
              <a:buClr>
                <a:srgbClr val="FFFFFF"/>
              </a:buClr>
              <a:buSzPct val="100000"/>
            </a:pPr>
            <a:r>
              <a:rPr lang="en-US" sz="3134" b="1" dirty="0">
                <a:gradFill>
                  <a:gsLst>
                    <a:gs pos="34513">
                      <a:srgbClr val="FFFFFF"/>
                    </a:gs>
                    <a:gs pos="55000">
                      <a:srgbClr val="FFFFFF"/>
                    </a:gs>
                  </a:gsLst>
                  <a:lin ang="5400000" scaled="0"/>
                </a:gradFill>
              </a:rPr>
              <a:t>Transform your code</a:t>
            </a:r>
          </a:p>
          <a:p>
            <a:pPr defTabSz="913818">
              <a:lnSpc>
                <a:spcPct val="90000"/>
              </a:lnSpc>
              <a:spcBef>
                <a:spcPts val="588"/>
              </a:spcBef>
              <a:spcAft>
                <a:spcPts val="2939"/>
              </a:spcAft>
              <a:buClr>
                <a:srgbClr val="FFFFFF"/>
              </a:buClr>
              <a:buSzPct val="100000"/>
            </a:pPr>
            <a:r>
              <a:rPr lang="en-US" sz="2351" dirty="0">
                <a:gradFill>
                  <a:gsLst>
                    <a:gs pos="1250">
                      <a:srgbClr val="FFFFFF"/>
                    </a:gs>
                    <a:gs pos="100000">
                      <a:srgbClr val="FFFFFF"/>
                    </a:gs>
                  </a:gsLst>
                  <a:lin ang="5400000" scaled="0"/>
                </a:gradFill>
                <a:latin typeface="Segoe UI Light"/>
              </a:rPr>
              <a:t>Providing App Model Patterns for common SharePoint </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Full Trust Code and Office Add-in scenarios</a:t>
            </a:r>
          </a:p>
        </p:txBody>
      </p:sp>
      <p:sp>
        <p:nvSpPr>
          <p:cNvPr id="20" name="Rectangle 19"/>
          <p:cNvSpPr/>
          <p:nvPr/>
        </p:nvSpPr>
        <p:spPr>
          <a:xfrm>
            <a:off x="1366716" y="4096944"/>
            <a:ext cx="10497474" cy="2503397"/>
          </a:xfrm>
          <a:prstGeom prst="rect">
            <a:avLst/>
          </a:prstGeom>
          <a:noFill/>
        </p:spPr>
        <p:txBody>
          <a:bodyPr wrap="square">
            <a:spAutoFit/>
          </a:bodyPr>
          <a:lstStyle/>
          <a:p>
            <a:pPr defTabSz="913818">
              <a:lnSpc>
                <a:spcPct val="90000"/>
              </a:lnSpc>
              <a:spcBef>
                <a:spcPts val="588"/>
              </a:spcBef>
              <a:spcAft>
                <a:spcPts val="1763"/>
              </a:spcAft>
              <a:buClr>
                <a:srgbClr val="FFFFFF"/>
              </a:buClr>
              <a:buSzPct val="100000"/>
            </a:pPr>
            <a:r>
              <a:rPr lang="en-US" sz="3134" b="1" dirty="0">
                <a:gradFill>
                  <a:gsLst>
                    <a:gs pos="34513">
                      <a:srgbClr val="FFFFFF"/>
                    </a:gs>
                    <a:gs pos="55000">
                      <a:srgbClr val="FFFFFF"/>
                    </a:gs>
                  </a:gsLst>
                  <a:lin ang="5400000" scaled="0"/>
                </a:gradFill>
              </a:rPr>
              <a:t>60+ Visual Studio projects</a:t>
            </a:r>
          </a:p>
          <a:p>
            <a:pPr defTabSz="913818">
              <a:lnSpc>
                <a:spcPct val="90000"/>
              </a:lnSpc>
              <a:spcBef>
                <a:spcPts val="588"/>
              </a:spcBef>
              <a:spcAft>
                <a:spcPts val="2939"/>
              </a:spcAft>
              <a:buClr>
                <a:srgbClr val="FFFFFF"/>
              </a:buClr>
              <a:buSzPct val="100000"/>
            </a:pPr>
            <a:r>
              <a:rPr lang="en-US" sz="2351" dirty="0">
                <a:gradFill>
                  <a:gsLst>
                    <a:gs pos="1250">
                      <a:srgbClr val="FFFFFF"/>
                    </a:gs>
                    <a:gs pos="100000">
                      <a:srgbClr val="FFFFFF"/>
                    </a:gs>
                  </a:gsLst>
                  <a:lin ang="5400000" scaled="0"/>
                </a:gradFill>
                <a:latin typeface="Segoe UI Light"/>
              </a:rPr>
              <a:t>Common scenarios</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Branding</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Site provisioning</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Remote event receivers </a:t>
            </a:r>
            <a:br>
              <a:rPr lang="en-US" sz="2351" dirty="0">
                <a:gradFill>
                  <a:gsLst>
                    <a:gs pos="1250">
                      <a:srgbClr val="FFFFFF"/>
                    </a:gs>
                    <a:gs pos="100000">
                      <a:srgbClr val="FFFFFF"/>
                    </a:gs>
                  </a:gsLst>
                  <a:lin ang="5400000" scaled="0"/>
                </a:gradFill>
                <a:latin typeface="Segoe UI Light"/>
              </a:rPr>
            </a:br>
            <a:endParaRPr lang="en-US" sz="2351" dirty="0">
              <a:gradFill>
                <a:gsLst>
                  <a:gs pos="1250">
                    <a:srgbClr val="FFFFFF"/>
                  </a:gs>
                  <a:gs pos="100000">
                    <a:srgbClr val="FFFFFF"/>
                  </a:gs>
                </a:gsLst>
                <a:lin ang="5400000" scaled="0"/>
              </a:gradFill>
              <a:latin typeface="Segoe UI Light"/>
            </a:endParaRPr>
          </a:p>
        </p:txBody>
      </p:sp>
      <p:sp>
        <p:nvSpPr>
          <p:cNvPr id="5" name="Rectangle 4"/>
          <p:cNvSpPr/>
          <p:nvPr/>
        </p:nvSpPr>
        <p:spPr>
          <a:xfrm>
            <a:off x="5703348" y="4865353"/>
            <a:ext cx="6090406" cy="1088706"/>
          </a:xfrm>
          <a:prstGeom prst="rect">
            <a:avLst/>
          </a:prstGeom>
        </p:spPr>
        <p:txBody>
          <a:bodyPr>
            <a:spAutoFit/>
          </a:bodyPr>
          <a:lstStyle/>
          <a:p>
            <a:pPr defTabSz="913818">
              <a:lnSpc>
                <a:spcPct val="90000"/>
              </a:lnSpc>
              <a:spcBef>
                <a:spcPts val="588"/>
              </a:spcBef>
              <a:spcAft>
                <a:spcPts val="2939"/>
              </a:spcAft>
              <a:buClr>
                <a:srgbClr val="FFFFFF"/>
              </a:buClr>
              <a:buSzPct val="100000"/>
            </a:pPr>
            <a:r>
              <a:rPr lang="en-US" sz="2351" dirty="0">
                <a:gradFill>
                  <a:gsLst>
                    <a:gs pos="1250">
                      <a:srgbClr val="FFFFFF"/>
                    </a:gs>
                    <a:gs pos="100000">
                      <a:srgbClr val="FFFFFF"/>
                    </a:gs>
                  </a:gsLst>
                  <a:lin ang="5400000" scaled="0"/>
                </a:gradFill>
                <a:latin typeface="Segoe UI Light"/>
              </a:rPr>
              <a:t>Large file support</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Taxonomy driven navigation</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And much more… </a:t>
            </a:r>
            <a:r>
              <a:rPr lang="en-US" sz="2351" dirty="0">
                <a:gradFill>
                  <a:gsLst>
                    <a:gs pos="1250">
                      <a:srgbClr val="FFFFFF"/>
                    </a:gs>
                    <a:gs pos="100000">
                      <a:srgbClr val="FFFFFF"/>
                    </a:gs>
                  </a:gsLst>
                  <a:lin ang="5400000" scaled="0"/>
                </a:gradFill>
                <a:latin typeface="Segoe UI Light"/>
                <a:hlinkClick r:id="rId3" action="ppaction://hlinkfile"/>
              </a:rPr>
              <a:t>aka.ms/</a:t>
            </a:r>
            <a:r>
              <a:rPr lang="en-US" sz="2351" dirty="0" err="1">
                <a:gradFill>
                  <a:gsLst>
                    <a:gs pos="1250">
                      <a:srgbClr val="FFFFFF"/>
                    </a:gs>
                    <a:gs pos="100000">
                      <a:srgbClr val="FFFFFF"/>
                    </a:gs>
                  </a:gsLst>
                  <a:lin ang="5400000" scaled="0"/>
                </a:gradFill>
                <a:latin typeface="Segoe UI Light"/>
                <a:hlinkClick r:id="rId3" action="ppaction://hlinkfile"/>
              </a:rPr>
              <a:t>OfficeDevPnP</a:t>
            </a:r>
            <a:endParaRPr lang="en-US" sz="2351" dirty="0">
              <a:gradFill>
                <a:gsLst>
                  <a:gs pos="1250">
                    <a:srgbClr val="FFFFFF"/>
                  </a:gs>
                  <a:gs pos="100000">
                    <a:srgbClr val="FFFFFF"/>
                  </a:gs>
                </a:gsLst>
                <a:lin ang="5400000" scaled="0"/>
              </a:gradFill>
              <a:latin typeface="Segoe UI Light"/>
            </a:endParaRPr>
          </a:p>
        </p:txBody>
      </p:sp>
      <p:grpSp>
        <p:nvGrpSpPr>
          <p:cNvPr id="32" name="Group 701"/>
          <p:cNvGrpSpPr>
            <a:grpSpLocks noChangeAspect="1"/>
          </p:cNvGrpSpPr>
          <p:nvPr/>
        </p:nvGrpSpPr>
        <p:grpSpPr bwMode="auto">
          <a:xfrm>
            <a:off x="394565" y="4161075"/>
            <a:ext cx="918273" cy="831700"/>
            <a:chOff x="10488" y="-2313"/>
            <a:chExt cx="944" cy="855"/>
          </a:xfrm>
          <a:solidFill>
            <a:schemeClr val="tx1">
              <a:lumMod val="50000"/>
              <a:lumOff val="50000"/>
            </a:schemeClr>
          </a:solidFill>
        </p:grpSpPr>
        <p:sp>
          <p:nvSpPr>
            <p:cNvPr id="33" name="Freeform 702"/>
            <p:cNvSpPr>
              <a:spLocks/>
            </p:cNvSpPr>
            <p:nvPr/>
          </p:nvSpPr>
          <p:spPr bwMode="auto">
            <a:xfrm>
              <a:off x="10488" y="-2313"/>
              <a:ext cx="779" cy="586"/>
            </a:xfrm>
            <a:custGeom>
              <a:avLst/>
              <a:gdLst>
                <a:gd name="T0" fmla="*/ 35 w 330"/>
                <a:gd name="T1" fmla="*/ 73 h 248"/>
                <a:gd name="T2" fmla="*/ 35 w 330"/>
                <a:gd name="T3" fmla="*/ 248 h 248"/>
                <a:gd name="T4" fmla="*/ 9 w 330"/>
                <a:gd name="T5" fmla="*/ 248 h 248"/>
                <a:gd name="T6" fmla="*/ 0 w 330"/>
                <a:gd name="T7" fmla="*/ 239 h 248"/>
                <a:gd name="T8" fmla="*/ 0 w 330"/>
                <a:gd name="T9" fmla="*/ 13 h 248"/>
                <a:gd name="T10" fmla="*/ 13 w 330"/>
                <a:gd name="T11" fmla="*/ 0 h 248"/>
                <a:gd name="T12" fmla="*/ 129 w 330"/>
                <a:gd name="T13" fmla="*/ 0 h 248"/>
                <a:gd name="T14" fmla="*/ 142 w 330"/>
                <a:gd name="T15" fmla="*/ 13 h 248"/>
                <a:gd name="T16" fmla="*/ 142 w 330"/>
                <a:gd name="T17" fmla="*/ 27 h 248"/>
                <a:gd name="T18" fmla="*/ 321 w 330"/>
                <a:gd name="T19" fmla="*/ 27 h 248"/>
                <a:gd name="T20" fmla="*/ 330 w 330"/>
                <a:gd name="T21" fmla="*/ 36 h 248"/>
                <a:gd name="T22" fmla="*/ 330 w 330"/>
                <a:gd name="T23" fmla="*/ 86 h 248"/>
                <a:gd name="T24" fmla="*/ 177 w 330"/>
                <a:gd name="T25" fmla="*/ 86 h 248"/>
                <a:gd name="T26" fmla="*/ 177 w 330"/>
                <a:gd name="T27" fmla="*/ 73 h 248"/>
                <a:gd name="T28" fmla="*/ 164 w 330"/>
                <a:gd name="T29" fmla="*/ 59 h 248"/>
                <a:gd name="T30" fmla="*/ 49 w 330"/>
                <a:gd name="T31" fmla="*/ 59 h 248"/>
                <a:gd name="T32" fmla="*/ 35 w 330"/>
                <a:gd name="T33" fmla="*/ 7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248">
                  <a:moveTo>
                    <a:pt x="35" y="73"/>
                  </a:moveTo>
                  <a:cubicBezTo>
                    <a:pt x="35" y="248"/>
                    <a:pt x="35" y="248"/>
                    <a:pt x="35" y="248"/>
                  </a:cubicBezTo>
                  <a:cubicBezTo>
                    <a:pt x="9" y="248"/>
                    <a:pt x="9" y="248"/>
                    <a:pt x="9" y="248"/>
                  </a:cubicBezTo>
                  <a:cubicBezTo>
                    <a:pt x="4" y="248"/>
                    <a:pt x="0" y="244"/>
                    <a:pt x="0" y="239"/>
                  </a:cubicBezTo>
                  <a:cubicBezTo>
                    <a:pt x="0" y="13"/>
                    <a:pt x="0" y="13"/>
                    <a:pt x="0" y="13"/>
                  </a:cubicBezTo>
                  <a:cubicBezTo>
                    <a:pt x="0" y="6"/>
                    <a:pt x="6" y="0"/>
                    <a:pt x="13" y="0"/>
                  </a:cubicBezTo>
                  <a:cubicBezTo>
                    <a:pt x="129" y="0"/>
                    <a:pt x="129" y="0"/>
                    <a:pt x="129" y="0"/>
                  </a:cubicBezTo>
                  <a:cubicBezTo>
                    <a:pt x="137" y="0"/>
                    <a:pt x="142" y="6"/>
                    <a:pt x="142" y="13"/>
                  </a:cubicBezTo>
                  <a:cubicBezTo>
                    <a:pt x="142" y="27"/>
                    <a:pt x="142" y="27"/>
                    <a:pt x="142" y="27"/>
                  </a:cubicBezTo>
                  <a:cubicBezTo>
                    <a:pt x="321" y="27"/>
                    <a:pt x="321" y="27"/>
                    <a:pt x="321" y="27"/>
                  </a:cubicBezTo>
                  <a:cubicBezTo>
                    <a:pt x="326" y="27"/>
                    <a:pt x="330" y="31"/>
                    <a:pt x="330" y="36"/>
                  </a:cubicBezTo>
                  <a:cubicBezTo>
                    <a:pt x="330" y="86"/>
                    <a:pt x="330" y="86"/>
                    <a:pt x="330" y="86"/>
                  </a:cubicBezTo>
                  <a:cubicBezTo>
                    <a:pt x="177" y="86"/>
                    <a:pt x="177" y="86"/>
                    <a:pt x="177" y="86"/>
                  </a:cubicBezTo>
                  <a:cubicBezTo>
                    <a:pt x="177" y="73"/>
                    <a:pt x="177" y="73"/>
                    <a:pt x="177" y="73"/>
                  </a:cubicBezTo>
                  <a:cubicBezTo>
                    <a:pt x="177" y="65"/>
                    <a:pt x="172" y="59"/>
                    <a:pt x="164" y="59"/>
                  </a:cubicBezTo>
                  <a:cubicBezTo>
                    <a:pt x="49" y="59"/>
                    <a:pt x="49" y="59"/>
                    <a:pt x="49" y="59"/>
                  </a:cubicBezTo>
                  <a:cubicBezTo>
                    <a:pt x="41" y="59"/>
                    <a:pt x="35" y="65"/>
                    <a:pt x="3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algn="just" defTabSz="914001"/>
              <a:endParaRPr lang="en-US" sz="1665">
                <a:solidFill>
                  <a:srgbClr val="FFFFFF"/>
                </a:solidFill>
              </a:endParaRPr>
            </a:p>
          </p:txBody>
        </p:sp>
        <p:sp>
          <p:nvSpPr>
            <p:cNvPr id="34" name="Freeform 703"/>
            <p:cNvSpPr>
              <a:spLocks/>
            </p:cNvSpPr>
            <p:nvPr/>
          </p:nvSpPr>
          <p:spPr bwMode="auto">
            <a:xfrm>
              <a:off x="10653" y="-2044"/>
              <a:ext cx="779" cy="586"/>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algn="just" defTabSz="914001"/>
              <a:endParaRPr lang="en-US" sz="1665">
                <a:solidFill>
                  <a:srgbClr val="FFFFFF"/>
                </a:solidFill>
              </a:endParaRPr>
            </a:p>
          </p:txBody>
        </p:sp>
      </p:grpSp>
      <p:grpSp>
        <p:nvGrpSpPr>
          <p:cNvPr id="36" name="Group 35"/>
          <p:cNvGrpSpPr/>
          <p:nvPr/>
        </p:nvGrpSpPr>
        <p:grpSpPr bwMode="black">
          <a:xfrm>
            <a:off x="387320" y="2195751"/>
            <a:ext cx="960877" cy="781716"/>
            <a:chOff x="5184775" y="225425"/>
            <a:chExt cx="1500188" cy="1220788"/>
          </a:xfrm>
          <a:solidFill>
            <a:schemeClr val="bg1">
              <a:lumMod val="50000"/>
            </a:schemeClr>
          </a:solidFill>
        </p:grpSpPr>
        <p:sp>
          <p:nvSpPr>
            <p:cNvPr id="3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2" rIns="89583" bIns="44792" numCol="1" anchor="t" anchorCtr="0" compatLnSpc="1">
              <a:prstTxWarp prst="textNoShape">
                <a:avLst/>
              </a:prstTxWarp>
            </a:bodyPr>
            <a:lstStyle/>
            <a:p>
              <a:pPr algn="ctr" defTabSz="914001"/>
              <a:endParaRPr lang="en-US" sz="1567">
                <a:gradFill>
                  <a:gsLst>
                    <a:gs pos="0">
                      <a:srgbClr val="FFFFFF"/>
                    </a:gs>
                    <a:gs pos="100000">
                      <a:srgbClr val="FFFFFF"/>
                    </a:gs>
                  </a:gsLst>
                  <a:lin ang="5400000" scaled="0"/>
                </a:gradFill>
              </a:endParaRPr>
            </a:p>
          </p:txBody>
        </p:sp>
        <p:sp>
          <p:nvSpPr>
            <p:cNvPr id="38" name="Oval 87"/>
            <p:cNvSpPr>
              <a:spLocks noChangeArrowheads="1"/>
            </p:cNvSpPr>
            <p:nvPr/>
          </p:nvSpPr>
          <p:spPr bwMode="black">
            <a:xfrm>
              <a:off x="5630863" y="812800"/>
              <a:ext cx="203200" cy="203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2" rIns="89583" bIns="44792" numCol="1" anchor="t" anchorCtr="0" compatLnSpc="1">
              <a:prstTxWarp prst="textNoShape">
                <a:avLst/>
              </a:prstTxWarp>
            </a:bodyPr>
            <a:lstStyle/>
            <a:p>
              <a:pPr algn="ctr" defTabSz="914001"/>
              <a:endParaRPr lang="en-US" sz="1567">
                <a:gradFill>
                  <a:gsLst>
                    <a:gs pos="0">
                      <a:srgbClr val="FFFFFF"/>
                    </a:gs>
                    <a:gs pos="100000">
                      <a:srgbClr val="FFFFFF"/>
                    </a:gs>
                  </a:gsLst>
                  <a:lin ang="5400000" scaled="0"/>
                </a:gradFill>
              </a:endParaRPr>
            </a:p>
          </p:txBody>
        </p:sp>
        <p:sp>
          <p:nvSpPr>
            <p:cNvPr id="3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2" rIns="89583" bIns="44792" numCol="1" anchor="t" anchorCtr="0" compatLnSpc="1">
              <a:prstTxWarp prst="textNoShape">
                <a:avLst/>
              </a:prstTxWarp>
            </a:bodyPr>
            <a:lstStyle/>
            <a:p>
              <a:pPr algn="ctr" defTabSz="914001"/>
              <a:endParaRPr lang="en-US" sz="1567">
                <a:gradFill>
                  <a:gsLst>
                    <a:gs pos="0">
                      <a:srgbClr val="FFFFFF"/>
                    </a:gs>
                    <a:gs pos="100000">
                      <a:srgbClr val="FFFFFF"/>
                    </a:gs>
                  </a:gsLst>
                  <a:lin ang="5400000" scaled="0"/>
                </a:gradFill>
              </a:endParaRPr>
            </a:p>
          </p:txBody>
        </p:sp>
        <p:sp>
          <p:nvSpPr>
            <p:cNvPr id="40" name="Oval 87"/>
            <p:cNvSpPr>
              <a:spLocks noChangeArrowheads="1"/>
            </p:cNvSpPr>
            <p:nvPr/>
          </p:nvSpPr>
          <p:spPr bwMode="black">
            <a:xfrm>
              <a:off x="6374687" y="487981"/>
              <a:ext cx="69870" cy="698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2" rIns="89583" bIns="44792" numCol="1" anchor="t" anchorCtr="0" compatLnSpc="1">
              <a:prstTxWarp prst="textNoShape">
                <a:avLst/>
              </a:prstTxWarp>
            </a:bodyPr>
            <a:lstStyle/>
            <a:p>
              <a:pPr algn="ctr" defTabSz="914001"/>
              <a:endParaRPr lang="en-US" sz="1567">
                <a:gradFill>
                  <a:gsLst>
                    <a:gs pos="0">
                      <a:srgbClr val="FFFFFF"/>
                    </a:gs>
                    <a:gs pos="100000">
                      <a:srgbClr val="FFFFFF"/>
                    </a:gs>
                  </a:gsLst>
                  <a:lin ang="5400000" scaled="0"/>
                </a:gradFill>
              </a:endParaRPr>
            </a:p>
          </p:txBody>
        </p:sp>
      </p:grpSp>
      <p:sp>
        <p:nvSpPr>
          <p:cNvPr id="8" name="Rectangle 7"/>
          <p:cNvSpPr/>
          <p:nvPr/>
        </p:nvSpPr>
        <p:spPr bwMode="auto">
          <a:xfrm>
            <a:off x="2453" y="1737770"/>
            <a:ext cx="269060" cy="496014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07052009"/>
      </p:ext>
    </p:extLst>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 presetClass="entr" presetSubtype="8" decel="10000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35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0-#ppt_w/2"/>
                                          </p:val>
                                        </p:tav>
                                        <p:tav tm="100000">
                                          <p:val>
                                            <p:strVal val="#ppt_x"/>
                                          </p:val>
                                        </p:tav>
                                      </p:tavLst>
                                    </p:anim>
                                    <p:anim calcmode="lin" valueType="num">
                                      <p:cBhvr additive="base">
                                        <p:cTn id="15" dur="500" fill="hold"/>
                                        <p:tgtEl>
                                          <p:spTgt spid="42"/>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70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300"/>
                                        <p:tgtEl>
                                          <p:spTgt spid="36"/>
                                        </p:tgtEl>
                                      </p:cBhvr>
                                    </p:animEffect>
                                  </p:childTnLst>
                                </p:cTn>
                              </p:par>
                              <p:par>
                                <p:cTn id="19" presetID="63" presetClass="path" presetSubtype="0" decel="100000" fill="hold" nodeType="withEffect">
                                  <p:stCondLst>
                                    <p:cond delay="700"/>
                                  </p:stCondLst>
                                  <p:childTnLst>
                                    <p:animMotion origin="layout" path="M 3.5614E-6 -2.11984E-6 L 0.01506 -2.11984E-6 " pathEditMode="relative" rAng="0" ptsTypes="AA">
                                      <p:cBhvr>
                                        <p:cTn id="20" dur="500" spd="-100000" fill="hold"/>
                                        <p:tgtEl>
                                          <p:spTgt spid="36"/>
                                        </p:tgtEl>
                                        <p:attrNameLst>
                                          <p:attrName>ppt_x</p:attrName>
                                          <p:attrName>ppt_y</p:attrName>
                                        </p:attrNameLst>
                                      </p:cBhvr>
                                      <p:rCtr x="753" y="0"/>
                                    </p:animMotion>
                                  </p:childTnLst>
                                </p:cTn>
                              </p:par>
                              <p:par>
                                <p:cTn id="21" presetID="10" presetClass="entr" presetSubtype="0" fill="hold" grpId="0" nodeType="withEffect">
                                  <p:stCondLst>
                                    <p:cond delay="8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300"/>
                                        <p:tgtEl>
                                          <p:spTgt spid="19"/>
                                        </p:tgtEl>
                                      </p:cBhvr>
                                    </p:animEffect>
                                  </p:childTnLst>
                                </p:cTn>
                              </p:par>
                              <p:par>
                                <p:cTn id="24" presetID="63" presetClass="path" presetSubtype="0" decel="100000" fill="hold" grpId="1" nodeType="withEffect">
                                  <p:stCondLst>
                                    <p:cond delay="800"/>
                                  </p:stCondLst>
                                  <p:childTnLst>
                                    <p:animMotion origin="layout" path="M 3.5614E-6 -2.11984E-6 L 0.01506 -2.11984E-6 " pathEditMode="relative" rAng="0" ptsTypes="AA">
                                      <p:cBhvr>
                                        <p:cTn id="25" dur="500" spd="-100000" fill="hold"/>
                                        <p:tgtEl>
                                          <p:spTgt spid="19"/>
                                        </p:tgtEl>
                                        <p:attrNameLst>
                                          <p:attrName>ppt_x</p:attrName>
                                          <p:attrName>ppt_y</p:attrName>
                                        </p:attrNameLst>
                                      </p:cBhvr>
                                      <p:rCtr x="753" y="0"/>
                                    </p:animMotion>
                                  </p:childTnLst>
                                </p:cTn>
                              </p:par>
                              <p:par>
                                <p:cTn id="26" presetID="10" presetClass="entr" presetSubtype="0" fill="hold" nodeType="withEffect">
                                  <p:stCondLst>
                                    <p:cond delay="9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300"/>
                                        <p:tgtEl>
                                          <p:spTgt spid="32"/>
                                        </p:tgtEl>
                                      </p:cBhvr>
                                    </p:animEffect>
                                  </p:childTnLst>
                                </p:cTn>
                              </p:par>
                              <p:par>
                                <p:cTn id="29" presetID="63" presetClass="path" presetSubtype="0" decel="100000" fill="hold" nodeType="withEffect">
                                  <p:stCondLst>
                                    <p:cond delay="900"/>
                                  </p:stCondLst>
                                  <p:childTnLst>
                                    <p:animMotion origin="layout" path="M 3.5614E-6 -2.11984E-6 L 0.01506 -2.11984E-6 " pathEditMode="relative" rAng="0" ptsTypes="AA">
                                      <p:cBhvr>
                                        <p:cTn id="30" dur="500" spd="-100000" fill="hold"/>
                                        <p:tgtEl>
                                          <p:spTgt spid="32"/>
                                        </p:tgtEl>
                                        <p:attrNameLst>
                                          <p:attrName>ppt_x</p:attrName>
                                          <p:attrName>ppt_y</p:attrName>
                                        </p:attrNameLst>
                                      </p:cBhvr>
                                      <p:rCtr x="753" y="0"/>
                                    </p:animMotion>
                                  </p:childTnLst>
                                </p:cTn>
                              </p:par>
                              <p:par>
                                <p:cTn id="31" presetID="10" presetClass="entr" presetSubtype="0" fill="hold" grpId="0" nodeType="withEffect">
                                  <p:stCondLst>
                                    <p:cond delay="100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300"/>
                                        <p:tgtEl>
                                          <p:spTgt spid="20"/>
                                        </p:tgtEl>
                                      </p:cBhvr>
                                    </p:animEffect>
                                  </p:childTnLst>
                                </p:cTn>
                              </p:par>
                              <p:par>
                                <p:cTn id="34" presetID="63" presetClass="path" presetSubtype="0" decel="100000" fill="hold" grpId="1" nodeType="withEffect">
                                  <p:stCondLst>
                                    <p:cond delay="1000"/>
                                  </p:stCondLst>
                                  <p:childTnLst>
                                    <p:animMotion origin="layout" path="M 3.5614E-6 -2.11984E-6 L 0.01506 -2.11984E-6 " pathEditMode="relative" rAng="0" ptsTypes="AA">
                                      <p:cBhvr>
                                        <p:cTn id="35" dur="500" spd="-100000" fill="hold"/>
                                        <p:tgtEl>
                                          <p:spTgt spid="20"/>
                                        </p:tgtEl>
                                        <p:attrNameLst>
                                          <p:attrName>ppt_x</p:attrName>
                                          <p:attrName>ppt_y</p:attrName>
                                        </p:attrNameLst>
                                      </p:cBhvr>
                                      <p:rCtr x="753" y="0"/>
                                    </p:animMotion>
                                  </p:childTnLst>
                                </p:cTn>
                              </p:par>
                              <p:par>
                                <p:cTn id="36" presetID="10" presetClass="entr" presetSubtype="0" fill="hold" grpId="0" nodeType="withEffect">
                                  <p:stCondLst>
                                    <p:cond delay="100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300"/>
                                        <p:tgtEl>
                                          <p:spTgt spid="5"/>
                                        </p:tgtEl>
                                      </p:cBhvr>
                                    </p:animEffect>
                                  </p:childTnLst>
                                </p:cTn>
                              </p:par>
                              <p:par>
                                <p:cTn id="39" presetID="63" presetClass="path" presetSubtype="0" decel="100000" fill="hold" grpId="1" nodeType="withEffect">
                                  <p:stCondLst>
                                    <p:cond delay="1000"/>
                                  </p:stCondLst>
                                  <p:childTnLst>
                                    <p:animMotion origin="layout" path="M 3.5614E-6 -2.11984E-6 L 0.01506 -2.11984E-6 " pathEditMode="relative" rAng="0" ptsTypes="AA">
                                      <p:cBhvr>
                                        <p:cTn id="40" dur="500" spd="-100000" fill="hold"/>
                                        <p:tgtEl>
                                          <p:spTgt spid="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 grpId="0" animBg="1"/>
      <p:bldP spid="19" grpId="0"/>
      <p:bldP spid="19" grpId="1"/>
      <p:bldP spid="20" grpId="0"/>
      <p:bldP spid="20" grpId="1"/>
      <p:bldP spid="5" grpId="0"/>
      <p:bldP spid="5"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46499" y="2758"/>
            <a:ext cx="6539876" cy="685248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452" y="2758"/>
            <a:ext cx="5644046" cy="68524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154" t="13127" r="54911" b="10132"/>
          <a:stretch/>
        </p:blipFill>
        <p:spPr>
          <a:xfrm>
            <a:off x="6076961" y="472448"/>
            <a:ext cx="5661497" cy="6180612"/>
          </a:xfrm>
          <a:prstGeom prst="rect">
            <a:avLst/>
          </a:prstGeom>
          <a:ln>
            <a:noFill/>
          </a:ln>
        </p:spPr>
      </p:pic>
      <p:sp>
        <p:nvSpPr>
          <p:cNvPr id="3" name="Title 2"/>
          <p:cNvSpPr>
            <a:spLocks noGrp="1"/>
          </p:cNvSpPr>
          <p:nvPr>
            <p:ph type="title"/>
          </p:nvPr>
        </p:nvSpPr>
        <p:spPr>
          <a:xfrm>
            <a:off x="271513" y="292036"/>
            <a:ext cx="4927070" cy="898941"/>
          </a:xfrm>
        </p:spPr>
        <p:txBody>
          <a:bodyPr/>
          <a:lstStyle/>
          <a:p>
            <a:r>
              <a:rPr lang="en-US" dirty="0" smtClean="0"/>
              <a:t>Roadmap</a:t>
            </a:r>
            <a:endParaRPr lang="en-US" dirty="0"/>
          </a:p>
        </p:txBody>
      </p:sp>
      <p:sp>
        <p:nvSpPr>
          <p:cNvPr id="2" name="Text Placeholder 1"/>
          <p:cNvSpPr>
            <a:spLocks noGrp="1"/>
          </p:cNvSpPr>
          <p:nvPr>
            <p:ph type="body" sz="quarter" idx="11"/>
          </p:nvPr>
        </p:nvSpPr>
        <p:spPr>
          <a:xfrm>
            <a:off x="271514" y="1190978"/>
            <a:ext cx="5193812" cy="2583385"/>
          </a:xfrm>
        </p:spPr>
        <p:txBody>
          <a:bodyPr/>
          <a:lstStyle/>
          <a:p>
            <a:pPr>
              <a:spcBef>
                <a:spcPts val="588"/>
              </a:spcBef>
              <a:spcAft>
                <a:spcPts val="588"/>
              </a:spcAft>
            </a:pPr>
            <a:r>
              <a:rPr lang="en-US" dirty="0" smtClean="0"/>
              <a:t>Monthly updates</a:t>
            </a:r>
          </a:p>
          <a:p>
            <a:pPr>
              <a:spcBef>
                <a:spcPts val="588"/>
              </a:spcBef>
              <a:spcAft>
                <a:spcPts val="588"/>
              </a:spcAft>
            </a:pPr>
            <a:r>
              <a:rPr lang="en-US" dirty="0" smtClean="0"/>
              <a:t>Associated blog posts</a:t>
            </a:r>
          </a:p>
          <a:p>
            <a:pPr>
              <a:spcBef>
                <a:spcPts val="588"/>
              </a:spcBef>
              <a:spcAft>
                <a:spcPts val="588"/>
              </a:spcAft>
            </a:pPr>
            <a:r>
              <a:rPr lang="en-US" sz="1959" dirty="0">
                <a:hlinkClick r:id="rId3"/>
              </a:rPr>
              <a:t>www.office.com/roadmap</a:t>
            </a:r>
            <a:endParaRPr lang="en-US" sz="1959" dirty="0"/>
          </a:p>
          <a:p>
            <a:pPr>
              <a:spcBef>
                <a:spcPts val="588"/>
              </a:spcBef>
              <a:spcAft>
                <a:spcPts val="588"/>
              </a:spcAft>
            </a:pPr>
            <a:endParaRPr lang="en-US" dirty="0"/>
          </a:p>
        </p:txBody>
      </p:sp>
    </p:spTree>
    <p:extLst>
      <p:ext uri="{BB962C8B-B14F-4D97-AF65-F5344CB8AC3E}">
        <p14:creationId xmlns:p14="http://schemas.microsoft.com/office/powerpoint/2010/main" val="1243147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300"/>
                                        <p:tgtEl>
                                          <p:spTgt spid="5"/>
                                        </p:tgtEl>
                                      </p:cBhvr>
                                    </p:animEffect>
                                  </p:childTnLst>
                                </p:cTn>
                              </p:par>
                              <p:par>
                                <p:cTn id="12" presetID="63" presetClass="path" presetSubtype="0" decel="100000" fill="hold" nodeType="withEffect">
                                  <p:stCondLst>
                                    <p:cond delay="700"/>
                                  </p:stCondLst>
                                  <p:childTnLst>
                                    <p:animMotion origin="layout" path="M 3.5614E-6 -2.11984E-6 L 0.01506 -2.11984E-6 " pathEditMode="relative" rAng="0" ptsTypes="AA">
                                      <p:cBhvr>
                                        <p:cTn id="13" dur="500" spd="-100000" fill="hold"/>
                                        <p:tgtEl>
                                          <p:spTgt spid="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646499" y="2758"/>
            <a:ext cx="6539876" cy="685248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452" y="2758"/>
            <a:ext cx="5644046" cy="68524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Customer </a:t>
            </a:r>
            <a:br>
              <a:rPr lang="en-US" dirty="0" smtClean="0"/>
            </a:br>
            <a:r>
              <a:rPr lang="en-US" dirty="0" smtClean="0"/>
              <a:t>feedback</a:t>
            </a:r>
            <a:endParaRPr lang="en-US" dirty="0"/>
          </a:p>
        </p:txBody>
      </p:sp>
      <p:sp>
        <p:nvSpPr>
          <p:cNvPr id="2" name="Text Placeholder 1"/>
          <p:cNvSpPr>
            <a:spLocks noGrp="1"/>
          </p:cNvSpPr>
          <p:nvPr>
            <p:ph type="body" sz="quarter" idx="11"/>
          </p:nvPr>
        </p:nvSpPr>
        <p:spPr>
          <a:xfrm>
            <a:off x="1343646" y="2085255"/>
            <a:ext cx="4676114" cy="5443660"/>
          </a:xfrm>
        </p:spPr>
        <p:txBody>
          <a:bodyPr/>
          <a:lstStyle/>
          <a:p>
            <a:pPr>
              <a:spcBef>
                <a:spcPts val="588"/>
              </a:spcBef>
              <a:spcAft>
                <a:spcPts val="588"/>
              </a:spcAft>
            </a:pPr>
            <a:r>
              <a:rPr lang="en-US" dirty="0" smtClean="0"/>
              <a:t>Yammer</a:t>
            </a:r>
            <a:br>
              <a:rPr lang="en-US" dirty="0" smtClean="0"/>
            </a:br>
            <a:r>
              <a:rPr lang="en-US" sz="1959" dirty="0">
                <a:latin typeface="+mn-lt"/>
              </a:rPr>
              <a:t>Office 365 Technical Network</a:t>
            </a:r>
            <a:endParaRPr lang="en-US" dirty="0" smtClean="0"/>
          </a:p>
          <a:p>
            <a:pPr>
              <a:spcBef>
                <a:spcPts val="2939"/>
              </a:spcBef>
              <a:spcAft>
                <a:spcPts val="588"/>
              </a:spcAft>
            </a:pPr>
            <a:r>
              <a:rPr lang="en-US" dirty="0" err="1" smtClean="0"/>
              <a:t>Stackoverflow</a:t>
            </a:r>
            <a:endParaRPr lang="en-US" dirty="0"/>
          </a:p>
          <a:p>
            <a:pPr>
              <a:spcBef>
                <a:spcPts val="2939"/>
              </a:spcBef>
              <a:spcAft>
                <a:spcPts val="588"/>
              </a:spcAft>
            </a:pPr>
            <a:r>
              <a:rPr lang="en-US" dirty="0" err="1" smtClean="0"/>
              <a:t>UserVoice</a:t>
            </a:r>
            <a:r>
              <a:rPr lang="en-US" dirty="0"/>
              <a:t/>
            </a:r>
            <a:br>
              <a:rPr lang="en-US" dirty="0"/>
            </a:br>
            <a:r>
              <a:rPr lang="en-US" sz="1959" dirty="0">
                <a:latin typeface="+mn-lt"/>
              </a:rPr>
              <a:t>Developer focused</a:t>
            </a:r>
            <a:br>
              <a:rPr lang="en-US" sz="1959" dirty="0">
                <a:latin typeface="+mn-lt"/>
              </a:rPr>
            </a:br>
            <a:r>
              <a:rPr lang="en-US" sz="1959" dirty="0">
                <a:latin typeface="+mn-lt"/>
              </a:rPr>
              <a:t>Bi-weekly triage</a:t>
            </a:r>
            <a:br>
              <a:rPr lang="en-US" sz="1959" dirty="0">
                <a:latin typeface="+mn-lt"/>
              </a:rPr>
            </a:br>
            <a:r>
              <a:rPr lang="en-US" sz="1959" dirty="0">
                <a:latin typeface="+mn-lt"/>
              </a:rPr>
              <a:t>Link to roadmap to show actions</a:t>
            </a:r>
          </a:p>
          <a:p>
            <a:pPr>
              <a:spcBef>
                <a:spcPts val="588"/>
              </a:spcBef>
              <a:spcAft>
                <a:spcPts val="588"/>
              </a:spcAft>
            </a:pPr>
            <a:r>
              <a:rPr lang="en-US" sz="1959" dirty="0">
                <a:latin typeface="+mn-lt"/>
                <a:hlinkClick r:id="rId2"/>
              </a:rPr>
              <a:t>http://aka.ms/OfficeDevFeedback</a:t>
            </a:r>
            <a:endParaRPr lang="en-US" sz="1959" dirty="0">
              <a:latin typeface="+mn-lt"/>
            </a:endParaRPr>
          </a:p>
          <a:p>
            <a:pPr>
              <a:spcBef>
                <a:spcPts val="588"/>
              </a:spcBef>
              <a:spcAft>
                <a:spcPts val="588"/>
              </a:spcAft>
            </a:pPr>
            <a:endParaRPr lang="en-US" sz="1959" dirty="0"/>
          </a:p>
          <a:p>
            <a:pPr>
              <a:spcBef>
                <a:spcPts val="588"/>
              </a:spcBef>
              <a:spcAft>
                <a:spcPts val="588"/>
              </a:spcAft>
            </a:pPr>
            <a:endParaRPr lang="en-US" dirty="0"/>
          </a:p>
        </p:txBody>
      </p:sp>
      <p:pic>
        <p:nvPicPr>
          <p:cNvPr id="6" name="Picture 5"/>
          <p:cNvPicPr>
            <a:picLocks noChangeAspect="1"/>
          </p:cNvPicPr>
          <p:nvPr/>
        </p:nvPicPr>
        <p:blipFill rotWithShape="1">
          <a:blip r:embed="rId3"/>
          <a:srcRect r="34150"/>
          <a:stretch/>
        </p:blipFill>
        <p:spPr>
          <a:xfrm>
            <a:off x="6095574" y="293594"/>
            <a:ext cx="5662241" cy="6262007"/>
          </a:xfrm>
          <a:prstGeom prst="rect">
            <a:avLst/>
          </a:prstGeom>
          <a:ln>
            <a:noFill/>
          </a:ln>
        </p:spPr>
      </p:pic>
      <p:pic>
        <p:nvPicPr>
          <p:cNvPr id="5" name="Picture 4"/>
          <p:cNvPicPr>
            <a:picLocks noChangeAspect="1"/>
          </p:cNvPicPr>
          <p:nvPr/>
        </p:nvPicPr>
        <p:blipFill>
          <a:blip r:embed="rId4"/>
          <a:stretch>
            <a:fillRect/>
          </a:stretch>
        </p:blipFill>
        <p:spPr>
          <a:xfrm>
            <a:off x="395893" y="2233674"/>
            <a:ext cx="895121" cy="750524"/>
          </a:xfrm>
          <a:prstGeom prst="rect">
            <a:avLst/>
          </a:prstGeom>
        </p:spPr>
      </p:pic>
      <p:pic>
        <p:nvPicPr>
          <p:cNvPr id="10" name="Picture 9"/>
          <p:cNvPicPr>
            <a:picLocks noChangeAspect="1"/>
          </p:cNvPicPr>
          <p:nvPr/>
        </p:nvPicPr>
        <p:blipFill>
          <a:blip r:embed="rId5"/>
          <a:stretch>
            <a:fillRect/>
          </a:stretch>
        </p:blipFill>
        <p:spPr>
          <a:xfrm>
            <a:off x="458473" y="3172968"/>
            <a:ext cx="769961" cy="980584"/>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553" y="4342324"/>
            <a:ext cx="937802" cy="901732"/>
          </a:xfrm>
          <a:prstGeom prst="rect">
            <a:avLst/>
          </a:prstGeom>
        </p:spPr>
      </p:pic>
    </p:spTree>
    <p:extLst>
      <p:ext uri="{BB962C8B-B14F-4D97-AF65-F5344CB8AC3E}">
        <p14:creationId xmlns:p14="http://schemas.microsoft.com/office/powerpoint/2010/main" val="75431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300"/>
                                        <p:tgtEl>
                                          <p:spTgt spid="6"/>
                                        </p:tgtEl>
                                      </p:cBhvr>
                                    </p:animEffect>
                                  </p:childTnLst>
                                </p:cTn>
                              </p:par>
                              <p:par>
                                <p:cTn id="12" presetID="63" presetClass="path" presetSubtype="0" decel="100000" fill="hold" nodeType="withEffect">
                                  <p:stCondLst>
                                    <p:cond delay="700"/>
                                  </p:stCondLst>
                                  <p:childTnLst>
                                    <p:animMotion origin="layout" path="M 3.5614E-6 -2.11984E-6 L 0.01506 -2.11984E-6 " pathEditMode="relative" rAng="0" ptsTypes="AA">
                                      <p:cBhvr>
                                        <p:cTn id="13" dur="500" spd="-100000" fill="hold"/>
                                        <p:tgtEl>
                                          <p:spTgt spid="6"/>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5689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600" dirty="0"/>
              <a:t>Xamarin Development Overview</a:t>
            </a:r>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Xamarin?</a:t>
            </a:r>
            <a:endParaRPr lang="en-US" dirty="0"/>
          </a:p>
        </p:txBody>
      </p:sp>
      <p:sp>
        <p:nvSpPr>
          <p:cNvPr id="3" name="Text Placeholder 2"/>
          <p:cNvSpPr>
            <a:spLocks noGrp="1"/>
          </p:cNvSpPr>
          <p:nvPr>
            <p:ph type="body" sz="quarter" idx="10"/>
          </p:nvPr>
        </p:nvSpPr>
        <p:spPr/>
        <p:txBody>
          <a:bodyPr/>
          <a:lstStyle/>
          <a:p>
            <a:r>
              <a:rPr lang="en-US" sz="3200" dirty="0" smtClean="0"/>
              <a:t>A Company and a Development Platform</a:t>
            </a:r>
          </a:p>
          <a:p>
            <a:pPr lvl="1"/>
            <a:r>
              <a:rPr lang="en-US" sz="2000" dirty="0" smtClean="0"/>
              <a:t>Developing on Xamarin platform requires monthly or yearly subscription</a:t>
            </a:r>
          </a:p>
          <a:p>
            <a:pPr lvl="1"/>
            <a:r>
              <a:rPr lang="en-US" sz="2000" dirty="0" smtClean="0"/>
              <a:t>You can get a free 30-day trial </a:t>
            </a:r>
            <a:r>
              <a:rPr lang="en-US" sz="2000" i="1" dirty="0" smtClean="0"/>
              <a:t>(90-day trial available for MSDN subscribers)</a:t>
            </a:r>
          </a:p>
          <a:p>
            <a:pPr>
              <a:lnSpc>
                <a:spcPct val="150000"/>
              </a:lnSpc>
            </a:pPr>
            <a:r>
              <a:rPr lang="en-US" sz="3200" dirty="0"/>
              <a:t>Xamarin Development based on the .NET framework</a:t>
            </a:r>
          </a:p>
          <a:p>
            <a:pPr lvl="1"/>
            <a:r>
              <a:rPr lang="en-US" sz="2000" dirty="0"/>
              <a:t>You write code using C# and the .NET framework class </a:t>
            </a:r>
            <a:r>
              <a:rPr lang="en-US" sz="2000" dirty="0" smtClean="0"/>
              <a:t>libraries</a:t>
            </a:r>
            <a:endParaRPr lang="en-US" sz="3200" dirty="0" smtClean="0"/>
          </a:p>
          <a:p>
            <a:pPr>
              <a:lnSpc>
                <a:spcPct val="150000"/>
              </a:lnSpc>
            </a:pPr>
            <a:r>
              <a:rPr lang="en-US" sz="3200" dirty="0" smtClean="0"/>
              <a:t>Xamarin Platform supported across many OSs and devices</a:t>
            </a:r>
          </a:p>
          <a:p>
            <a:pPr lvl="1"/>
            <a:r>
              <a:rPr lang="en-US" sz="2000" dirty="0" smtClean="0"/>
              <a:t>Android</a:t>
            </a:r>
          </a:p>
          <a:p>
            <a:pPr lvl="1"/>
            <a:r>
              <a:rPr lang="en-US" sz="2000" dirty="0" smtClean="0"/>
              <a:t>iOS and Mac</a:t>
            </a:r>
          </a:p>
          <a:p>
            <a:pPr lvl="1"/>
            <a:r>
              <a:rPr lang="en-US" sz="2000" dirty="0" smtClean="0"/>
              <a:t>Windows and Windows Phone</a:t>
            </a:r>
          </a:p>
        </p:txBody>
      </p:sp>
      <p:sp>
        <p:nvSpPr>
          <p:cNvPr id="4" name="Slide Number Placeholder 3"/>
          <p:cNvSpPr>
            <a:spLocks noGrp="1"/>
          </p:cNvSpPr>
          <p:nvPr>
            <p:ph type="sldNum" sz="quarter" idx="12"/>
          </p:nvPr>
        </p:nvSpPr>
        <p:spPr/>
        <p:txBody>
          <a:bodyPr/>
          <a:lstStyle/>
          <a:p>
            <a:fld id="{727B4C2D-45E2-4621-8491-2995EB46A674}" type="slidenum">
              <a:rPr lang="en-US" smtClean="0"/>
              <a:pPr/>
              <a:t>6</a:t>
            </a:fld>
            <a:endParaRPr lang="en-US" dirty="0"/>
          </a:p>
        </p:txBody>
      </p:sp>
      <p:pic>
        <p:nvPicPr>
          <p:cNvPr id="5" name="Picture 4"/>
          <p:cNvPicPr>
            <a:picLocks noChangeAspect="1"/>
          </p:cNvPicPr>
          <p:nvPr/>
        </p:nvPicPr>
        <p:blipFill>
          <a:blip r:embed="rId2"/>
          <a:stretch>
            <a:fillRect/>
          </a:stretch>
        </p:blipFill>
        <p:spPr>
          <a:xfrm>
            <a:off x="5210827" y="4553553"/>
            <a:ext cx="4233797" cy="2065460"/>
          </a:xfrm>
          <a:prstGeom prst="rect">
            <a:avLst/>
          </a:prstGeom>
          <a:ln>
            <a:solidFill>
              <a:schemeClr val="bg1">
                <a:lumMod val="50000"/>
              </a:schemeClr>
            </a:solidFill>
          </a:ln>
        </p:spPr>
      </p:pic>
    </p:spTree>
    <p:extLst>
      <p:ext uri="{BB962C8B-B14F-4D97-AF65-F5344CB8AC3E}">
        <p14:creationId xmlns:p14="http://schemas.microsoft.com/office/powerpoint/2010/main" val="364649221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346841" y="3741683"/>
            <a:ext cx="11445765" cy="3116317"/>
          </a:xfrm>
          <a:prstGeom prst="roundRect">
            <a:avLst/>
          </a:prstGeom>
          <a:solidFill>
            <a:schemeClr val="accent3">
              <a:lumMod val="20000"/>
              <a:lumOff val="80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729290" y="4499103"/>
            <a:ext cx="2718103" cy="1526000"/>
          </a:xfrm>
          <a:prstGeom prst="rect">
            <a:avLst/>
          </a:prstGeom>
          <a:solidFill>
            <a:schemeClr val="accent4"/>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18288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Windows OS</a:t>
            </a:r>
          </a:p>
        </p:txBody>
      </p:sp>
      <p:sp>
        <p:nvSpPr>
          <p:cNvPr id="2" name="Title 1"/>
          <p:cNvSpPr>
            <a:spLocks noGrp="1"/>
          </p:cNvSpPr>
          <p:nvPr>
            <p:ph type="title"/>
          </p:nvPr>
        </p:nvSpPr>
        <p:spPr/>
        <p:txBody>
          <a:bodyPr/>
          <a:lstStyle/>
          <a:p>
            <a:r>
              <a:rPr lang="en-US" dirty="0" smtClean="0"/>
              <a:t>.NET on Android and iOS</a:t>
            </a:r>
            <a:endParaRPr lang="en-US" dirty="0"/>
          </a:p>
        </p:txBody>
      </p:sp>
      <p:sp>
        <p:nvSpPr>
          <p:cNvPr id="3" name="Text Placeholder 2"/>
          <p:cNvSpPr>
            <a:spLocks noGrp="1"/>
          </p:cNvSpPr>
          <p:nvPr>
            <p:ph type="body" sz="quarter" idx="10"/>
          </p:nvPr>
        </p:nvSpPr>
        <p:spPr/>
        <p:txBody>
          <a:bodyPr/>
          <a:lstStyle/>
          <a:p>
            <a:r>
              <a:rPr lang="en-US" sz="3600" dirty="0" smtClean="0"/>
              <a:t>CLR and .NET created for Windows</a:t>
            </a:r>
          </a:p>
          <a:p>
            <a:r>
              <a:rPr lang="en-US" sz="3600" dirty="0" smtClean="0"/>
              <a:t>CLR ported to Linux with Mono project</a:t>
            </a:r>
          </a:p>
          <a:p>
            <a:r>
              <a:rPr lang="en-US" sz="3600" dirty="0" smtClean="0"/>
              <a:t>Mono extended to Android and iOS</a:t>
            </a:r>
            <a:endParaRPr lang="en-US" sz="3600" dirty="0"/>
          </a:p>
        </p:txBody>
      </p:sp>
      <p:sp>
        <p:nvSpPr>
          <p:cNvPr id="4" name="Slide Number Placeholder 3"/>
          <p:cNvSpPr>
            <a:spLocks noGrp="1"/>
          </p:cNvSpPr>
          <p:nvPr>
            <p:ph type="sldNum" sz="quarter" idx="12"/>
          </p:nvPr>
        </p:nvSpPr>
        <p:spPr>
          <a:xfrm>
            <a:off x="574786" y="6470742"/>
            <a:ext cx="560686" cy="219456"/>
          </a:xfrm>
        </p:spPr>
        <p:txBody>
          <a:bodyPr/>
          <a:lstStyle/>
          <a:p>
            <a:fld id="{727B4C2D-45E2-4621-8491-2995EB46A674}" type="slidenum">
              <a:rPr lang="en-US" smtClean="0"/>
              <a:pPr/>
              <a:t>7</a:t>
            </a:fld>
            <a:endParaRPr lang="en-US" dirty="0"/>
          </a:p>
        </p:txBody>
      </p:sp>
      <p:sp>
        <p:nvSpPr>
          <p:cNvPr id="7" name="Rounded Rectangle 6"/>
          <p:cNvSpPr/>
          <p:nvPr/>
        </p:nvSpPr>
        <p:spPr bwMode="auto">
          <a:xfrm>
            <a:off x="886945" y="4747097"/>
            <a:ext cx="2327945" cy="515006"/>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CLR &amp; .NET</a:t>
            </a:r>
          </a:p>
        </p:txBody>
      </p:sp>
      <p:sp>
        <p:nvSpPr>
          <p:cNvPr id="8" name="Rectangle 7"/>
          <p:cNvSpPr/>
          <p:nvPr/>
        </p:nvSpPr>
        <p:spPr bwMode="auto">
          <a:xfrm>
            <a:off x="4562934" y="4499103"/>
            <a:ext cx="2718103" cy="1526000"/>
          </a:xfrm>
          <a:prstGeom prst="rect">
            <a:avLst/>
          </a:prstGeom>
          <a:solidFill>
            <a:schemeClr val="accent5">
              <a:lumMod val="40000"/>
              <a:lumOff val="6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18288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Linux</a:t>
            </a:r>
          </a:p>
        </p:txBody>
      </p:sp>
      <p:sp>
        <p:nvSpPr>
          <p:cNvPr id="9" name="Rounded Rectangle 8"/>
          <p:cNvSpPr/>
          <p:nvPr/>
        </p:nvSpPr>
        <p:spPr bwMode="auto">
          <a:xfrm>
            <a:off x="4720589" y="4747097"/>
            <a:ext cx="2327945" cy="639084"/>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Mono</a:t>
            </a:r>
          </a:p>
          <a:p>
            <a:pPr algn="ctr" defTabSz="914099" fontAlgn="base">
              <a:spcBef>
                <a:spcPct val="0"/>
              </a:spcBef>
              <a:spcAft>
                <a:spcPct val="0"/>
              </a:spcAft>
            </a:pPr>
            <a:r>
              <a:rPr lang="en-US" sz="1400" i="1" dirty="0" smtClean="0">
                <a:gradFill>
                  <a:gsLst>
                    <a:gs pos="0">
                      <a:srgbClr val="FFFFFF"/>
                    </a:gs>
                    <a:gs pos="100000">
                      <a:srgbClr val="FFFFFF"/>
                    </a:gs>
                  </a:gsLst>
                  <a:lin ang="5400000" scaled="0"/>
                </a:gradFill>
                <a:ea typeface="Segoe UI" pitchFamily="34" charset="0"/>
                <a:cs typeface="Segoe UI" pitchFamily="34" charset="0"/>
              </a:rPr>
              <a:t>CLR &amp; .NET</a:t>
            </a:r>
          </a:p>
        </p:txBody>
      </p:sp>
      <p:sp>
        <p:nvSpPr>
          <p:cNvPr id="10" name="Rectangle 9"/>
          <p:cNvSpPr/>
          <p:nvPr/>
        </p:nvSpPr>
        <p:spPr bwMode="auto">
          <a:xfrm>
            <a:off x="8396578" y="3962737"/>
            <a:ext cx="2870510" cy="1176110"/>
          </a:xfrm>
          <a:prstGeom prst="rect">
            <a:avLst/>
          </a:prstGeom>
          <a:solidFill>
            <a:schemeClr val="accent5">
              <a:lumMod val="60000"/>
              <a:lumOff val="4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iOS</a:t>
            </a:r>
          </a:p>
        </p:txBody>
      </p:sp>
      <p:sp>
        <p:nvSpPr>
          <p:cNvPr id="11" name="Rounded Rectangle 10"/>
          <p:cNvSpPr/>
          <p:nvPr/>
        </p:nvSpPr>
        <p:spPr bwMode="auto">
          <a:xfrm>
            <a:off x="8554233" y="4175540"/>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err="1" smtClean="0">
                <a:gradFill>
                  <a:gsLst>
                    <a:gs pos="0">
                      <a:srgbClr val="FFFFFF"/>
                    </a:gs>
                    <a:gs pos="100000">
                      <a:srgbClr val="FFFFFF"/>
                    </a:gs>
                  </a:gsLst>
                  <a:lin ang="5400000" scaled="0"/>
                </a:gradFill>
                <a:ea typeface="Segoe UI" pitchFamily="34" charset="0"/>
                <a:cs typeface="Segoe UI" pitchFamily="34" charset="0"/>
              </a:rPr>
              <a:t>MonoTouch</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8422852" y="5365863"/>
            <a:ext cx="2870510" cy="1176110"/>
          </a:xfrm>
          <a:prstGeom prst="rect">
            <a:avLst/>
          </a:prstGeom>
          <a:solidFill>
            <a:schemeClr val="accent5">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Android</a:t>
            </a:r>
          </a:p>
        </p:txBody>
      </p:sp>
      <p:sp>
        <p:nvSpPr>
          <p:cNvPr id="14" name="Rounded Rectangle 13"/>
          <p:cNvSpPr/>
          <p:nvPr/>
        </p:nvSpPr>
        <p:spPr bwMode="auto">
          <a:xfrm>
            <a:off x="8580507" y="5578666"/>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Mono for Android</a:t>
            </a:r>
          </a:p>
        </p:txBody>
      </p:sp>
      <p:sp>
        <p:nvSpPr>
          <p:cNvPr id="25" name="Right Arrow 24"/>
          <p:cNvSpPr/>
          <p:nvPr/>
        </p:nvSpPr>
        <p:spPr bwMode="auto">
          <a:xfrm>
            <a:off x="3710152" y="5044966"/>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Right Arrow 25"/>
          <p:cNvSpPr/>
          <p:nvPr/>
        </p:nvSpPr>
        <p:spPr bwMode="auto">
          <a:xfrm>
            <a:off x="7520143" y="4356534"/>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Right Arrow 26"/>
          <p:cNvSpPr/>
          <p:nvPr/>
        </p:nvSpPr>
        <p:spPr bwMode="auto">
          <a:xfrm>
            <a:off x="7525400" y="5759669"/>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796454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the Xamarin Platform</a:t>
            </a:r>
            <a:endParaRPr lang="en-US" dirty="0"/>
          </a:p>
        </p:txBody>
      </p:sp>
      <p:sp>
        <p:nvSpPr>
          <p:cNvPr id="3" name="Text Placeholder 2"/>
          <p:cNvSpPr>
            <a:spLocks noGrp="1"/>
          </p:cNvSpPr>
          <p:nvPr>
            <p:ph type="body" sz="quarter" idx="10"/>
          </p:nvPr>
        </p:nvSpPr>
        <p:spPr/>
        <p:txBody>
          <a:bodyPr/>
          <a:lstStyle/>
          <a:p>
            <a:r>
              <a:rPr lang="en-US" dirty="0" smtClean="0"/>
              <a:t>Xamarin Platform’s Key Value Proposition</a:t>
            </a:r>
          </a:p>
          <a:p>
            <a:pPr lvl="1"/>
            <a:r>
              <a:rPr lang="en-US" dirty="0" smtClean="0"/>
              <a:t>Provide update-to-date versions of .NET on </a:t>
            </a:r>
            <a:r>
              <a:rPr lang="en-US" dirty="0" err="1" smtClean="0"/>
              <a:t>Xamarin.iOS</a:t>
            </a:r>
            <a:r>
              <a:rPr lang="en-US" dirty="0" smtClean="0"/>
              <a:t> and </a:t>
            </a:r>
            <a:r>
              <a:rPr lang="en-US" dirty="0" err="1" smtClean="0"/>
              <a:t>Xamarin.Android</a:t>
            </a:r>
            <a:endParaRPr lang="en-US" dirty="0" smtClean="0"/>
          </a:p>
          <a:p>
            <a:pPr lvl="1"/>
            <a:r>
              <a:rPr lang="en-US" dirty="0" smtClean="0"/>
              <a:t>Allow you to leverage skills you already have with Visual Studio, C# and .NET</a:t>
            </a:r>
          </a:p>
          <a:p>
            <a:pPr lvl="1"/>
            <a:r>
              <a:rPr lang="en-US" dirty="0" smtClean="0"/>
              <a:t>Support latest C# features such as support for </a:t>
            </a:r>
            <a:r>
              <a:rPr lang="en-US" sz="1800" dirty="0" err="1" smtClean="0">
                <a:solidFill>
                  <a:srgbClr val="C00000"/>
                </a:solidFill>
                <a:latin typeface="Lucida Console" panose="020B0609040504020204" pitchFamily="49" charset="0"/>
              </a:rPr>
              <a:t>async</a:t>
            </a:r>
            <a:r>
              <a:rPr lang="en-US" sz="2000" dirty="0"/>
              <a:t> </a:t>
            </a:r>
            <a:r>
              <a:rPr lang="en-US" dirty="0" smtClean="0"/>
              <a:t>and </a:t>
            </a:r>
            <a:r>
              <a:rPr lang="en-US" sz="1800" b="1" dirty="0" smtClean="0">
                <a:solidFill>
                  <a:srgbClr val="C00000"/>
                </a:solidFill>
              </a:rPr>
              <a:t>await</a:t>
            </a:r>
            <a:endParaRPr lang="en-US" b="1" dirty="0">
              <a:solidFill>
                <a:srgbClr val="C00000"/>
              </a:solidFill>
            </a:endParaRPr>
          </a:p>
        </p:txBody>
      </p:sp>
      <p:grpSp>
        <p:nvGrpSpPr>
          <p:cNvPr id="4" name="Group 3"/>
          <p:cNvGrpSpPr/>
          <p:nvPr/>
        </p:nvGrpSpPr>
        <p:grpSpPr>
          <a:xfrm>
            <a:off x="908952" y="3491435"/>
            <a:ext cx="9976165" cy="2689902"/>
            <a:chOff x="390526" y="2963918"/>
            <a:chExt cx="11445765" cy="3086154"/>
          </a:xfrm>
        </p:grpSpPr>
        <p:sp>
          <p:nvSpPr>
            <p:cNvPr id="5" name="Rounded Rectangle 4"/>
            <p:cNvSpPr/>
            <p:nvPr/>
          </p:nvSpPr>
          <p:spPr bwMode="auto">
            <a:xfrm>
              <a:off x="390526" y="2963918"/>
              <a:ext cx="11445765" cy="3086154"/>
            </a:xfrm>
            <a:prstGeom prst="roundRect">
              <a:avLst>
                <a:gd name="adj" fmla="val 7170"/>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17792" y="3721337"/>
              <a:ext cx="2718103" cy="1526000"/>
            </a:xfrm>
            <a:prstGeom prst="rect">
              <a:avLst/>
            </a:prstGeom>
            <a:solidFill>
              <a:schemeClr val="accent5">
                <a:lumMod val="40000"/>
                <a:lumOff val="6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18288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Linux</a:t>
              </a:r>
            </a:p>
          </p:txBody>
        </p:sp>
        <p:sp>
          <p:nvSpPr>
            <p:cNvPr id="10" name="Rounded Rectangle 9"/>
            <p:cNvSpPr/>
            <p:nvPr/>
          </p:nvSpPr>
          <p:spPr bwMode="auto">
            <a:xfrm>
              <a:off x="875447" y="3969331"/>
              <a:ext cx="2327945" cy="639084"/>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Mono</a:t>
              </a:r>
            </a:p>
            <a:p>
              <a:pPr algn="ctr" defTabSz="914099" fontAlgn="base">
                <a:spcBef>
                  <a:spcPct val="0"/>
                </a:spcBef>
                <a:spcAft>
                  <a:spcPct val="0"/>
                </a:spcAft>
              </a:pPr>
              <a:r>
                <a:rPr lang="en-US" sz="1100" i="1" dirty="0" smtClean="0">
                  <a:gradFill>
                    <a:gsLst>
                      <a:gs pos="0">
                        <a:srgbClr val="FFFFFF"/>
                      </a:gs>
                      <a:gs pos="100000">
                        <a:srgbClr val="FFFFFF"/>
                      </a:gs>
                    </a:gsLst>
                    <a:lin ang="5400000" scaled="0"/>
                  </a:gradFill>
                  <a:ea typeface="Segoe UI" pitchFamily="34" charset="0"/>
                  <a:cs typeface="Segoe UI" pitchFamily="34" charset="0"/>
                </a:rPr>
                <a:t>CLR &amp; .NET</a:t>
              </a:r>
            </a:p>
          </p:txBody>
        </p:sp>
        <p:sp>
          <p:nvSpPr>
            <p:cNvPr id="11" name="Rectangle 10"/>
            <p:cNvSpPr/>
            <p:nvPr/>
          </p:nvSpPr>
          <p:spPr bwMode="auto">
            <a:xfrm>
              <a:off x="4551436" y="3184971"/>
              <a:ext cx="2870510" cy="1176110"/>
            </a:xfrm>
            <a:prstGeom prst="rect">
              <a:avLst/>
            </a:prstGeom>
            <a:solidFill>
              <a:schemeClr val="accent5">
                <a:lumMod val="60000"/>
                <a:lumOff val="4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iOS</a:t>
              </a:r>
            </a:p>
          </p:txBody>
        </p:sp>
        <p:sp>
          <p:nvSpPr>
            <p:cNvPr id="12" name="Rounded Rectangle 11"/>
            <p:cNvSpPr/>
            <p:nvPr/>
          </p:nvSpPr>
          <p:spPr bwMode="auto">
            <a:xfrm>
              <a:off x="4709091" y="3397774"/>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MonoTouch</a:t>
              </a: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4577710" y="4588097"/>
              <a:ext cx="2870510" cy="1176110"/>
            </a:xfrm>
            <a:prstGeom prst="rect">
              <a:avLst/>
            </a:prstGeom>
            <a:solidFill>
              <a:schemeClr val="accent5">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Android</a:t>
              </a:r>
            </a:p>
          </p:txBody>
        </p:sp>
        <p:sp>
          <p:nvSpPr>
            <p:cNvPr id="14" name="Rounded Rectangle 13"/>
            <p:cNvSpPr/>
            <p:nvPr/>
          </p:nvSpPr>
          <p:spPr bwMode="auto">
            <a:xfrm>
              <a:off x="4735365" y="4800900"/>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Mono for Android</a:t>
              </a:r>
            </a:p>
          </p:txBody>
        </p:sp>
        <p:sp>
          <p:nvSpPr>
            <p:cNvPr id="16" name="Right Arrow 15"/>
            <p:cNvSpPr/>
            <p:nvPr/>
          </p:nvSpPr>
          <p:spPr bwMode="auto">
            <a:xfrm>
              <a:off x="3675001" y="3578768"/>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3680258" y="4981903"/>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8540106" y="3179721"/>
              <a:ext cx="2870510" cy="1176110"/>
            </a:xfrm>
            <a:prstGeom prst="rect">
              <a:avLst/>
            </a:prstGeom>
            <a:solidFill>
              <a:schemeClr val="accent4">
                <a:lumMod val="75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iOS</a:t>
              </a:r>
            </a:p>
          </p:txBody>
        </p:sp>
        <p:sp>
          <p:nvSpPr>
            <p:cNvPr id="19" name="Rounded Rectangle 18"/>
            <p:cNvSpPr/>
            <p:nvPr/>
          </p:nvSpPr>
          <p:spPr bwMode="auto">
            <a:xfrm>
              <a:off x="8697761" y="3392524"/>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Xamarin.iOS</a:t>
              </a: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8566380" y="4582847"/>
              <a:ext cx="2870510" cy="1176110"/>
            </a:xfrm>
            <a:prstGeom prst="rect">
              <a:avLst/>
            </a:prstGeom>
            <a:solidFill>
              <a:schemeClr val="accent4">
                <a:lumMod val="50000"/>
              </a:schemeClr>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Android</a:t>
              </a:r>
            </a:p>
          </p:txBody>
        </p:sp>
        <p:sp>
          <p:nvSpPr>
            <p:cNvPr id="21" name="Rounded Rectangle 20"/>
            <p:cNvSpPr/>
            <p:nvPr/>
          </p:nvSpPr>
          <p:spPr bwMode="auto">
            <a:xfrm>
              <a:off x="8724035" y="4795650"/>
              <a:ext cx="2458476" cy="446437"/>
            </a:xfrm>
            <a:prstGeom prst="roundRect">
              <a:avLst/>
            </a:prstGeom>
            <a:solidFill>
              <a:schemeClr val="accent1"/>
            </a:solidFill>
            <a:ln>
              <a:solidFill>
                <a:schemeClr val="tx1">
                  <a:lumMod val="95000"/>
                  <a:lumOff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Xamarin.Android</a:t>
              </a: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ight Arrow 21"/>
            <p:cNvSpPr/>
            <p:nvPr/>
          </p:nvSpPr>
          <p:spPr bwMode="auto">
            <a:xfrm>
              <a:off x="7663671" y="3573518"/>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ight Arrow 22"/>
            <p:cNvSpPr/>
            <p:nvPr/>
          </p:nvSpPr>
          <p:spPr bwMode="auto">
            <a:xfrm>
              <a:off x="7668928" y="4976653"/>
              <a:ext cx="756058" cy="441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5848534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Problems does Xamarin Solve?</a:t>
            </a:r>
            <a:endParaRPr lang="en-US" dirty="0"/>
          </a:p>
        </p:txBody>
      </p:sp>
      <p:sp>
        <p:nvSpPr>
          <p:cNvPr id="3" name="Text Placeholder 2"/>
          <p:cNvSpPr>
            <a:spLocks noGrp="1"/>
          </p:cNvSpPr>
          <p:nvPr>
            <p:ph type="body" sz="quarter" idx="10"/>
          </p:nvPr>
        </p:nvSpPr>
        <p:spPr/>
        <p:txBody>
          <a:bodyPr/>
          <a:lstStyle/>
          <a:p>
            <a:r>
              <a:rPr lang="en-US" dirty="0" smtClean="0"/>
              <a:t>Let’s compare Android, iOS and Windows Phone</a:t>
            </a:r>
          </a:p>
          <a:p>
            <a:pPr lvl="1"/>
            <a:r>
              <a:rPr lang="en-US" dirty="0" smtClean="0"/>
              <a:t>Significant differences in toolsets</a:t>
            </a:r>
          </a:p>
          <a:p>
            <a:pPr lvl="1"/>
            <a:r>
              <a:rPr lang="en-US" dirty="0"/>
              <a:t>Significant differences in </a:t>
            </a:r>
            <a:r>
              <a:rPr lang="en-US" dirty="0" smtClean="0"/>
              <a:t>UI/UX models</a:t>
            </a:r>
          </a:p>
          <a:p>
            <a:pPr lvl="1"/>
            <a:r>
              <a:rPr lang="en-US" dirty="0"/>
              <a:t>Significant differences </a:t>
            </a:r>
            <a:r>
              <a:rPr lang="en-US" dirty="0" smtClean="0"/>
              <a:t>in execution models</a:t>
            </a:r>
          </a:p>
          <a:p>
            <a:pPr>
              <a:lnSpc>
                <a:spcPct val="150000"/>
              </a:lnSpc>
            </a:pPr>
            <a:r>
              <a:rPr lang="en-US" dirty="0" smtClean="0"/>
              <a:t>Bringing.NET platform to Android and iOS is difficult</a:t>
            </a:r>
          </a:p>
          <a:p>
            <a:pPr lvl="1"/>
            <a:r>
              <a:rPr lang="en-US" dirty="0" smtClean="0"/>
              <a:t>Android and iOS platforms have unique runtime environments</a:t>
            </a:r>
          </a:p>
          <a:p>
            <a:pPr lvl="1"/>
            <a:r>
              <a:rPr lang="en-US" dirty="0" smtClean="0"/>
              <a:t>Environments very different from .NET’s Common Language Runtime (CLR)</a:t>
            </a:r>
          </a:p>
          <a:p>
            <a:pPr lvl="1"/>
            <a:r>
              <a:rPr lang="en-US" dirty="0" smtClean="0"/>
              <a:t>Environments for Android and iOS significantly difference from each other</a:t>
            </a:r>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179643170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593625-DB14-4FB0-B5A9-3269FA9C120B}">
  <ds:schemaRefs>
    <ds:schemaRef ds:uri="5fad15d0-477e-40da-a20d-40d4ca777cbd"/>
    <ds:schemaRef ds:uri="http://schemas.microsoft.com/office/infopath/2007/PartnerControls"/>
    <ds:schemaRef ds:uri="http://purl.org/dc/terms/"/>
    <ds:schemaRef ds:uri="http://purl.org/dc/elements/1.1/"/>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1454</Words>
  <Application>Microsoft Office PowerPoint</Application>
  <PresentationFormat>Custom</PresentationFormat>
  <Paragraphs>248</Paragraphs>
  <Slides>43</Slides>
  <Notes>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43</vt:i4>
      </vt:variant>
    </vt:vector>
  </HeadingPairs>
  <TitlesOfParts>
    <vt:vector size="56" baseType="lpstr">
      <vt:lpstr>Arial</vt:lpstr>
      <vt:lpstr>Calibri</vt:lpstr>
      <vt:lpstr>Consolas</vt:lpstr>
      <vt:lpstr>Courier New</vt:lpstr>
      <vt:lpstr>Lucida Console</vt:lpstr>
      <vt:lpstr>Segoe UI</vt:lpstr>
      <vt:lpstr>Segoe UI Light</vt:lpstr>
      <vt:lpstr>Segoe UI Semibold</vt:lpstr>
      <vt:lpstr>Wingdings</vt:lpstr>
      <vt:lpstr>5-30055_Office Template 2012 - 16x9 - White Background</vt:lpstr>
      <vt:lpstr>5-30055_Office Template 2012 - 16x9 - Colored Accent Slides</vt:lpstr>
      <vt:lpstr>1_TEE14 Speaker PPT Template</vt:lpstr>
      <vt:lpstr>3_Metro Presentation</vt:lpstr>
      <vt:lpstr>Office 365 Development</vt:lpstr>
      <vt:lpstr>Xamarin Development with Office 365 APIs in Visual Studio 2013</vt:lpstr>
      <vt:lpstr>Agenda </vt:lpstr>
      <vt:lpstr>Vision</vt:lpstr>
      <vt:lpstr>Xamarin Development Overview</vt:lpstr>
      <vt:lpstr>What is Xamarin?</vt:lpstr>
      <vt:lpstr>.NET on Android and iOS</vt:lpstr>
      <vt:lpstr>Evolution of the Xamarin Platform</vt:lpstr>
      <vt:lpstr>What Problems does Xamarin Solve?</vt:lpstr>
      <vt:lpstr>Xamarin on Android Architecture</vt:lpstr>
      <vt:lpstr>PowerPoint Presentation</vt:lpstr>
      <vt:lpstr>Xamarin on iOS Architecture</vt:lpstr>
      <vt:lpstr>Xamarin Setup</vt:lpstr>
      <vt:lpstr>Xamarin Installer</vt:lpstr>
      <vt:lpstr>Tools &gt; Options &gt; Xamarin</vt:lpstr>
      <vt:lpstr>Developing Xamarin Apps</vt:lpstr>
      <vt:lpstr>Creating an Android App Project</vt:lpstr>
      <vt:lpstr>Android Layouts</vt:lpstr>
      <vt:lpstr>Activity-based User Interface Code</vt:lpstr>
      <vt:lpstr>Debugging with an Android Emulator</vt:lpstr>
      <vt:lpstr>PowerPoint Presentation</vt:lpstr>
      <vt:lpstr>Developing for Office 365</vt:lpstr>
      <vt:lpstr>Adding Connected Services</vt:lpstr>
      <vt:lpstr>Connected Services Permissions</vt:lpstr>
      <vt:lpstr>Nuget Packages Added with Connected Services</vt:lpstr>
      <vt:lpstr>Assemblies Added with Connected Services</vt:lpstr>
      <vt:lpstr>C# Code to Authenticate the User</vt:lpstr>
      <vt:lpstr>Office 365 Contacts</vt:lpstr>
      <vt:lpstr>Programming with Office 365 Contacts</vt:lpstr>
      <vt:lpstr>Authentication Flow</vt:lpstr>
      <vt:lpstr>PowerPoint Presentation</vt:lpstr>
      <vt:lpstr>Creating Shared Projects</vt:lpstr>
      <vt:lpstr>Shared Projects</vt:lpstr>
      <vt:lpstr>Creating a Shared Project Solution</vt:lpstr>
      <vt:lpstr>Integrating an iOS Project</vt:lpstr>
      <vt:lpstr>Xamarin.Forms</vt:lpstr>
      <vt:lpstr>PowerPoint Presentation</vt:lpstr>
      <vt:lpstr>Summary </vt:lpstr>
      <vt:lpstr>Building skills</vt:lpstr>
      <vt:lpstr>PowerPoint Presentation</vt:lpstr>
      <vt:lpstr>Roadmap</vt:lpstr>
      <vt:lpstr>Customer  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2014-11-14T23:30:11Z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